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xml" ContentType="application/vnd.openxmlformats-officedocument.presentationml.tags+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61" r:id="rId3"/>
    <p:sldId id="287" r:id="rId4"/>
    <p:sldId id="278" r:id="rId5"/>
    <p:sldId id="279" r:id="rId6"/>
    <p:sldId id="280" r:id="rId7"/>
    <p:sldId id="273" r:id="rId8"/>
    <p:sldId id="285" r:id="rId9"/>
    <p:sldId id="266" r:id="rId10"/>
    <p:sldId id="274" r:id="rId1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46375" autoAdjust="0"/>
  </p:normalViewPr>
  <p:slideViewPr>
    <p:cSldViewPr>
      <p:cViewPr varScale="1">
        <p:scale>
          <a:sx n="40" d="100"/>
          <a:sy n="40" d="100"/>
        </p:scale>
        <p:origin x="2674" y="29"/>
      </p:cViewPr>
      <p:guideLst>
        <p:guide orient="horz" pos="2160"/>
        <p:guide pos="2880"/>
      </p:guideLst>
    </p:cSldViewPr>
  </p:slideViewPr>
  <p:outlineViewPr>
    <p:cViewPr>
      <p:scale>
        <a:sx n="33" d="100"/>
        <a:sy n="33" d="100"/>
      </p:scale>
      <p:origin x="0" y="113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330E76-4FD8-47EB-9C24-84F70C164D84}" type="doc">
      <dgm:prSet loTypeId="urn:microsoft.com/office/officeart/2005/8/layout/vList2" loCatId="list" qsTypeId="urn:microsoft.com/office/officeart/2005/8/quickstyle/3d2" qsCatId="3D" csTypeId="urn:microsoft.com/office/officeart/2005/8/colors/colorful1" csCatId="colorful" phldr="1"/>
      <dgm:spPr/>
      <dgm:t>
        <a:bodyPr/>
        <a:lstStyle/>
        <a:p>
          <a:endParaRPr lang="en-GB"/>
        </a:p>
      </dgm:t>
    </dgm:pt>
    <dgm:pt modelId="{444E3742-1CCC-4280-9D6A-E35FC841A189}">
      <dgm:prSet phldrT="[Text]"/>
      <dgm:spPr/>
      <dgm:t>
        <a:bodyPr/>
        <a:lstStyle/>
        <a:p>
          <a:r>
            <a:rPr lang="en-GB" dirty="0"/>
            <a:t>Erasmus/Leonardo Programme</a:t>
          </a:r>
        </a:p>
      </dgm:t>
    </dgm:pt>
    <dgm:pt modelId="{AAE1E3E8-0DD5-430B-AD85-6DC345260B56}" type="parTrans" cxnId="{9D1BC367-031A-404B-A59B-7DAF6A7A213C}">
      <dgm:prSet/>
      <dgm:spPr/>
      <dgm:t>
        <a:bodyPr/>
        <a:lstStyle/>
        <a:p>
          <a:endParaRPr lang="en-GB"/>
        </a:p>
      </dgm:t>
    </dgm:pt>
    <dgm:pt modelId="{41867E51-B1F2-4ACF-BCFD-D9B390589F31}" type="sibTrans" cxnId="{9D1BC367-031A-404B-A59B-7DAF6A7A213C}">
      <dgm:prSet/>
      <dgm:spPr/>
      <dgm:t>
        <a:bodyPr/>
        <a:lstStyle/>
        <a:p>
          <a:endParaRPr lang="en-GB"/>
        </a:p>
      </dgm:t>
    </dgm:pt>
    <dgm:pt modelId="{8D319EEA-FF68-40D7-B968-CE16B9510B76}">
      <dgm:prSet phldrT="[Text]"/>
      <dgm:spPr/>
      <dgm:t>
        <a:bodyPr/>
        <a:lstStyle/>
        <a:p>
          <a:r>
            <a:rPr lang="en-GB" dirty="0"/>
            <a:t>Britta Biedermann</a:t>
          </a:r>
        </a:p>
      </dgm:t>
    </dgm:pt>
    <dgm:pt modelId="{0DFCC2D1-6D90-4AB6-BA90-76CC5ADBACE5}" type="parTrans" cxnId="{6E986C0D-E845-4874-8912-C0D2FF5D4A8F}">
      <dgm:prSet/>
      <dgm:spPr/>
      <dgm:t>
        <a:bodyPr/>
        <a:lstStyle/>
        <a:p>
          <a:endParaRPr lang="en-GB"/>
        </a:p>
      </dgm:t>
    </dgm:pt>
    <dgm:pt modelId="{BA0F0C5B-B7C0-42DE-AB83-8A8881417A62}" type="sibTrans" cxnId="{6E986C0D-E845-4874-8912-C0D2FF5D4A8F}">
      <dgm:prSet/>
      <dgm:spPr/>
      <dgm:t>
        <a:bodyPr/>
        <a:lstStyle/>
        <a:p>
          <a:endParaRPr lang="en-GB"/>
        </a:p>
      </dgm:t>
    </dgm:pt>
    <dgm:pt modelId="{874BF43F-1444-4AAE-9668-1EAFC806D493}">
      <dgm:prSet phldrT="[Text]"/>
      <dgm:spPr/>
      <dgm:t>
        <a:bodyPr/>
        <a:lstStyle/>
        <a:p>
          <a:r>
            <a:rPr lang="en-GB" dirty="0"/>
            <a:t>Swiss Education Delegation for Information and Documentation</a:t>
          </a:r>
        </a:p>
      </dgm:t>
    </dgm:pt>
    <dgm:pt modelId="{D181E6F9-B059-4ED2-B64D-28C61FB41066}" type="parTrans" cxnId="{99D4EE4E-7232-475E-8339-18DA1CD3BA8B}">
      <dgm:prSet/>
      <dgm:spPr/>
      <dgm:t>
        <a:bodyPr/>
        <a:lstStyle/>
        <a:p>
          <a:endParaRPr lang="en-GB"/>
        </a:p>
      </dgm:t>
    </dgm:pt>
    <dgm:pt modelId="{87504A59-B7D1-4AA0-A9B3-2F7A8FA39D5E}" type="sibTrans" cxnId="{99D4EE4E-7232-475E-8339-18DA1CD3BA8B}">
      <dgm:prSet/>
      <dgm:spPr/>
      <dgm:t>
        <a:bodyPr/>
        <a:lstStyle/>
        <a:p>
          <a:endParaRPr lang="en-GB"/>
        </a:p>
      </dgm:t>
    </dgm:pt>
    <dgm:pt modelId="{BE0DB41D-0F56-4F92-A242-16158067B3A6}">
      <dgm:prSet phldrT="[Text]"/>
      <dgm:spPr/>
      <dgm:t>
        <a:bodyPr/>
        <a:lstStyle/>
        <a:p>
          <a:r>
            <a:rPr lang="en-GB"/>
            <a:t>Swiss Library Association</a:t>
          </a:r>
          <a:endParaRPr lang="en-GB" dirty="0"/>
        </a:p>
      </dgm:t>
    </dgm:pt>
    <dgm:pt modelId="{C375EFEF-46B5-4FB2-9C17-D39F1E9B725F}" type="parTrans" cxnId="{71481BD2-1D09-46C4-83A1-4486D6579BD8}">
      <dgm:prSet/>
      <dgm:spPr/>
      <dgm:t>
        <a:bodyPr/>
        <a:lstStyle/>
        <a:p>
          <a:endParaRPr lang="en-GB"/>
        </a:p>
      </dgm:t>
    </dgm:pt>
    <dgm:pt modelId="{079EE0A1-03EE-4EB0-8342-2EE8640F41C4}" type="sibTrans" cxnId="{71481BD2-1D09-46C4-83A1-4486D6579BD8}">
      <dgm:prSet/>
      <dgm:spPr/>
      <dgm:t>
        <a:bodyPr/>
        <a:lstStyle/>
        <a:p>
          <a:endParaRPr lang="en-GB"/>
        </a:p>
      </dgm:t>
    </dgm:pt>
    <dgm:pt modelId="{C3A68D69-F3F6-49EE-8A08-49756299E13D}" type="pres">
      <dgm:prSet presAssocID="{19330E76-4FD8-47EB-9C24-84F70C164D84}" presName="linear" presStyleCnt="0">
        <dgm:presLayoutVars>
          <dgm:animLvl val="lvl"/>
          <dgm:resizeHandles val="exact"/>
        </dgm:presLayoutVars>
      </dgm:prSet>
      <dgm:spPr/>
    </dgm:pt>
    <dgm:pt modelId="{A4249D45-0274-44AA-8BB6-E8107525736F}" type="pres">
      <dgm:prSet presAssocID="{874BF43F-1444-4AAE-9668-1EAFC806D493}" presName="parentText" presStyleLbl="node1" presStyleIdx="0" presStyleCnt="4">
        <dgm:presLayoutVars>
          <dgm:chMax val="0"/>
          <dgm:bulletEnabled val="1"/>
        </dgm:presLayoutVars>
      </dgm:prSet>
      <dgm:spPr/>
    </dgm:pt>
    <dgm:pt modelId="{FB659DEC-B8F3-4B7C-B5D9-CB78AE074ED3}" type="pres">
      <dgm:prSet presAssocID="{87504A59-B7D1-4AA0-A9B3-2F7A8FA39D5E}" presName="spacer" presStyleCnt="0"/>
      <dgm:spPr/>
    </dgm:pt>
    <dgm:pt modelId="{E53D1521-0DB4-40A7-9269-87F08BC92038}" type="pres">
      <dgm:prSet presAssocID="{BE0DB41D-0F56-4F92-A242-16158067B3A6}" presName="parentText" presStyleLbl="node1" presStyleIdx="1" presStyleCnt="4">
        <dgm:presLayoutVars>
          <dgm:chMax val="0"/>
          <dgm:bulletEnabled val="1"/>
        </dgm:presLayoutVars>
      </dgm:prSet>
      <dgm:spPr/>
    </dgm:pt>
    <dgm:pt modelId="{95A95FDB-19F2-4331-ABD9-6DE89FF211AD}" type="pres">
      <dgm:prSet presAssocID="{079EE0A1-03EE-4EB0-8342-2EE8640F41C4}" presName="spacer" presStyleCnt="0"/>
      <dgm:spPr/>
    </dgm:pt>
    <dgm:pt modelId="{63514C6D-0762-4A2E-8163-D803DB6DCB83}" type="pres">
      <dgm:prSet presAssocID="{444E3742-1CCC-4280-9D6A-E35FC841A189}" presName="parentText" presStyleLbl="node1" presStyleIdx="2" presStyleCnt="4" custLinFactNeighborX="388" custLinFactNeighborY="-39844">
        <dgm:presLayoutVars>
          <dgm:chMax val="0"/>
          <dgm:bulletEnabled val="1"/>
        </dgm:presLayoutVars>
      </dgm:prSet>
      <dgm:spPr/>
    </dgm:pt>
    <dgm:pt modelId="{39D66253-1A2C-4420-A165-7BD1E6C79094}" type="pres">
      <dgm:prSet presAssocID="{41867E51-B1F2-4ACF-BCFD-D9B390589F31}" presName="spacer" presStyleCnt="0"/>
      <dgm:spPr/>
    </dgm:pt>
    <dgm:pt modelId="{659F53A5-2437-44F3-8B73-93A8618867BE}" type="pres">
      <dgm:prSet presAssocID="{8D319EEA-FF68-40D7-B968-CE16B9510B76}" presName="parentText" presStyleLbl="node1" presStyleIdx="3" presStyleCnt="4">
        <dgm:presLayoutVars>
          <dgm:chMax val="0"/>
          <dgm:bulletEnabled val="1"/>
        </dgm:presLayoutVars>
      </dgm:prSet>
      <dgm:spPr/>
    </dgm:pt>
  </dgm:ptLst>
  <dgm:cxnLst>
    <dgm:cxn modelId="{6E986C0D-E845-4874-8912-C0D2FF5D4A8F}" srcId="{19330E76-4FD8-47EB-9C24-84F70C164D84}" destId="{8D319EEA-FF68-40D7-B968-CE16B9510B76}" srcOrd="3" destOrd="0" parTransId="{0DFCC2D1-6D90-4AB6-BA90-76CC5ADBACE5}" sibTransId="{BA0F0C5B-B7C0-42DE-AB83-8A8881417A62}"/>
    <dgm:cxn modelId="{685FF328-4F50-418D-9B89-5E2D152D4614}" type="presOf" srcId="{444E3742-1CCC-4280-9D6A-E35FC841A189}" destId="{63514C6D-0762-4A2E-8163-D803DB6DCB83}" srcOrd="0" destOrd="0" presId="urn:microsoft.com/office/officeart/2005/8/layout/vList2"/>
    <dgm:cxn modelId="{2C35AA30-BE49-4E55-AF7D-D12617CBE6D7}" type="presOf" srcId="{874BF43F-1444-4AAE-9668-1EAFC806D493}" destId="{A4249D45-0274-44AA-8BB6-E8107525736F}" srcOrd="0" destOrd="0" presId="urn:microsoft.com/office/officeart/2005/8/layout/vList2"/>
    <dgm:cxn modelId="{9D1BC367-031A-404B-A59B-7DAF6A7A213C}" srcId="{19330E76-4FD8-47EB-9C24-84F70C164D84}" destId="{444E3742-1CCC-4280-9D6A-E35FC841A189}" srcOrd="2" destOrd="0" parTransId="{AAE1E3E8-0DD5-430B-AD85-6DC345260B56}" sibTransId="{41867E51-B1F2-4ACF-BCFD-D9B390589F31}"/>
    <dgm:cxn modelId="{0CA3F569-4D0E-4B1B-BEB7-FCF98E9C2C6F}" type="presOf" srcId="{BE0DB41D-0F56-4F92-A242-16158067B3A6}" destId="{E53D1521-0DB4-40A7-9269-87F08BC92038}" srcOrd="0" destOrd="0" presId="urn:microsoft.com/office/officeart/2005/8/layout/vList2"/>
    <dgm:cxn modelId="{99D4EE4E-7232-475E-8339-18DA1CD3BA8B}" srcId="{19330E76-4FD8-47EB-9C24-84F70C164D84}" destId="{874BF43F-1444-4AAE-9668-1EAFC806D493}" srcOrd="0" destOrd="0" parTransId="{D181E6F9-B059-4ED2-B64D-28C61FB41066}" sibTransId="{87504A59-B7D1-4AA0-A9B3-2F7A8FA39D5E}"/>
    <dgm:cxn modelId="{E1387C82-1A06-4546-BBBB-37242255DDF6}" type="presOf" srcId="{8D319EEA-FF68-40D7-B968-CE16B9510B76}" destId="{659F53A5-2437-44F3-8B73-93A8618867BE}" srcOrd="0" destOrd="0" presId="urn:microsoft.com/office/officeart/2005/8/layout/vList2"/>
    <dgm:cxn modelId="{71481BD2-1D09-46C4-83A1-4486D6579BD8}" srcId="{19330E76-4FD8-47EB-9C24-84F70C164D84}" destId="{BE0DB41D-0F56-4F92-A242-16158067B3A6}" srcOrd="1" destOrd="0" parTransId="{C375EFEF-46B5-4FB2-9C17-D39F1E9B725F}" sibTransId="{079EE0A1-03EE-4EB0-8342-2EE8640F41C4}"/>
    <dgm:cxn modelId="{D3BB1CE2-EF33-4244-9ABB-4085E963A72D}" type="presOf" srcId="{19330E76-4FD8-47EB-9C24-84F70C164D84}" destId="{C3A68D69-F3F6-49EE-8A08-49756299E13D}" srcOrd="0" destOrd="0" presId="urn:microsoft.com/office/officeart/2005/8/layout/vList2"/>
    <dgm:cxn modelId="{4232DE5B-C830-40FA-9DCC-455F452B8D91}" type="presParOf" srcId="{C3A68D69-F3F6-49EE-8A08-49756299E13D}" destId="{A4249D45-0274-44AA-8BB6-E8107525736F}" srcOrd="0" destOrd="0" presId="urn:microsoft.com/office/officeart/2005/8/layout/vList2"/>
    <dgm:cxn modelId="{9F41D38D-DA1E-4BC2-BFE6-CC3A3C75DBCE}" type="presParOf" srcId="{C3A68D69-F3F6-49EE-8A08-49756299E13D}" destId="{FB659DEC-B8F3-4B7C-B5D9-CB78AE074ED3}" srcOrd="1" destOrd="0" presId="urn:microsoft.com/office/officeart/2005/8/layout/vList2"/>
    <dgm:cxn modelId="{9CE37E2D-67D9-4450-9107-9DBC6155C113}" type="presParOf" srcId="{C3A68D69-F3F6-49EE-8A08-49756299E13D}" destId="{E53D1521-0DB4-40A7-9269-87F08BC92038}" srcOrd="2" destOrd="0" presId="urn:microsoft.com/office/officeart/2005/8/layout/vList2"/>
    <dgm:cxn modelId="{AD3F4A5A-C58A-4EED-83F4-3E64BC34B3A8}" type="presParOf" srcId="{C3A68D69-F3F6-49EE-8A08-49756299E13D}" destId="{95A95FDB-19F2-4331-ABD9-6DE89FF211AD}" srcOrd="3" destOrd="0" presId="urn:microsoft.com/office/officeart/2005/8/layout/vList2"/>
    <dgm:cxn modelId="{088C97A8-EE80-4AAA-A241-38DD65EE79C2}" type="presParOf" srcId="{C3A68D69-F3F6-49EE-8A08-49756299E13D}" destId="{63514C6D-0762-4A2E-8163-D803DB6DCB83}" srcOrd="4" destOrd="0" presId="urn:microsoft.com/office/officeart/2005/8/layout/vList2"/>
    <dgm:cxn modelId="{EA2A1B3E-E5D3-4B3C-B66E-0F1071F14EA9}" type="presParOf" srcId="{C3A68D69-F3F6-49EE-8A08-49756299E13D}" destId="{39D66253-1A2C-4420-A165-7BD1E6C79094}" srcOrd="5" destOrd="0" presId="urn:microsoft.com/office/officeart/2005/8/layout/vList2"/>
    <dgm:cxn modelId="{70D15346-95B6-4087-A2E5-5D672E0DC53C}" type="presParOf" srcId="{C3A68D69-F3F6-49EE-8A08-49756299E13D}" destId="{659F53A5-2437-44F3-8B73-93A8618867BE}"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330E76-4FD8-47EB-9C24-84F70C164D84}" type="doc">
      <dgm:prSet loTypeId="urn:microsoft.com/office/officeart/2005/8/layout/vList2" loCatId="list" qsTypeId="urn:microsoft.com/office/officeart/2005/8/quickstyle/3d2" qsCatId="3D" csTypeId="urn:microsoft.com/office/officeart/2005/8/colors/colorful1" csCatId="colorful" phldr="1"/>
      <dgm:spPr/>
      <dgm:t>
        <a:bodyPr/>
        <a:lstStyle/>
        <a:p>
          <a:endParaRPr lang="en-GB"/>
        </a:p>
      </dgm:t>
    </dgm:pt>
    <dgm:pt modelId="{444E3742-1CCC-4280-9D6A-E35FC841A189}">
      <dgm:prSet phldrT="[Text]"/>
      <dgm:spPr/>
      <dgm:t>
        <a:bodyPr/>
        <a:lstStyle/>
        <a:p>
          <a:r>
            <a:rPr lang="en-GB" b="1" dirty="0"/>
            <a:t>University Library</a:t>
          </a:r>
          <a:r>
            <a:rPr lang="en-GB" dirty="0"/>
            <a:t> </a:t>
          </a:r>
        </a:p>
      </dgm:t>
    </dgm:pt>
    <dgm:pt modelId="{41867E51-B1F2-4ACF-BCFD-D9B390589F31}" type="sibTrans" cxnId="{9D1BC367-031A-404B-A59B-7DAF6A7A213C}">
      <dgm:prSet/>
      <dgm:spPr/>
      <dgm:t>
        <a:bodyPr/>
        <a:lstStyle/>
        <a:p>
          <a:endParaRPr lang="en-GB"/>
        </a:p>
      </dgm:t>
    </dgm:pt>
    <dgm:pt modelId="{AAE1E3E8-0DD5-430B-AD85-6DC345260B56}" type="parTrans" cxnId="{9D1BC367-031A-404B-A59B-7DAF6A7A213C}">
      <dgm:prSet/>
      <dgm:spPr/>
      <dgm:t>
        <a:bodyPr/>
        <a:lstStyle/>
        <a:p>
          <a:endParaRPr lang="en-GB"/>
        </a:p>
      </dgm:t>
    </dgm:pt>
    <dgm:pt modelId="{5BDC9E39-C4BF-4F4B-85BC-5332DFC888E1}">
      <dgm:prSet/>
      <dgm:spPr/>
      <dgm:t>
        <a:bodyPr/>
        <a:lstStyle/>
        <a:p>
          <a:r>
            <a:rPr lang="en-GB" b="1" dirty="0"/>
            <a:t>Cantonal Library</a:t>
          </a:r>
          <a:r>
            <a:rPr lang="en-GB" dirty="0"/>
            <a:t> </a:t>
          </a:r>
        </a:p>
      </dgm:t>
    </dgm:pt>
    <dgm:pt modelId="{4CB61503-9B41-436C-B038-92B3135C0DC4}" type="sibTrans" cxnId="{41A933FC-7A43-4F06-8D79-A6FF7894691C}">
      <dgm:prSet/>
      <dgm:spPr/>
      <dgm:t>
        <a:bodyPr/>
        <a:lstStyle/>
        <a:p>
          <a:endParaRPr lang="en-GB"/>
        </a:p>
      </dgm:t>
    </dgm:pt>
    <dgm:pt modelId="{1B6810D4-ABDA-4223-9407-00259491EF2A}" type="parTrans" cxnId="{41A933FC-7A43-4F06-8D79-A6FF7894691C}">
      <dgm:prSet/>
      <dgm:spPr/>
      <dgm:t>
        <a:bodyPr/>
        <a:lstStyle/>
        <a:p>
          <a:endParaRPr lang="en-GB"/>
        </a:p>
      </dgm:t>
    </dgm:pt>
    <dgm:pt modelId="{4589B96D-837B-4306-A5D4-BFC12F7A88CC}">
      <dgm:prSet/>
      <dgm:spPr/>
      <dgm:t>
        <a:bodyPr/>
        <a:lstStyle/>
        <a:p>
          <a:r>
            <a:rPr lang="en-GB" b="1" dirty="0"/>
            <a:t>City Public Library </a:t>
          </a:r>
          <a:endParaRPr lang="en-GB" dirty="0"/>
        </a:p>
      </dgm:t>
    </dgm:pt>
    <dgm:pt modelId="{E8823048-4F79-42E2-8E4A-ED1AA2529524}" type="sibTrans" cxnId="{81CCC6A3-DED6-47D0-B2B2-1F5314255BC9}">
      <dgm:prSet/>
      <dgm:spPr/>
      <dgm:t>
        <a:bodyPr/>
        <a:lstStyle/>
        <a:p>
          <a:endParaRPr lang="en-GB"/>
        </a:p>
      </dgm:t>
    </dgm:pt>
    <dgm:pt modelId="{AB97967B-CC0A-4FB5-A727-E9EF08CFA9B5}" type="parTrans" cxnId="{81CCC6A3-DED6-47D0-B2B2-1F5314255BC9}">
      <dgm:prSet/>
      <dgm:spPr/>
      <dgm:t>
        <a:bodyPr/>
        <a:lstStyle/>
        <a:p>
          <a:endParaRPr lang="en-GB"/>
        </a:p>
      </dgm:t>
    </dgm:pt>
    <dgm:pt modelId="{0E06D028-E420-476D-8AC2-B006828EEC2A}">
      <dgm:prSet/>
      <dgm:spPr/>
      <dgm:t>
        <a:bodyPr/>
        <a:lstStyle/>
        <a:p>
          <a:r>
            <a:rPr lang="en-GB" b="1" dirty="0"/>
            <a:t>Special Collections and Archives</a:t>
          </a:r>
        </a:p>
      </dgm:t>
    </dgm:pt>
    <dgm:pt modelId="{492CFF63-7EB0-443D-AF3F-AE898DBD6315}" type="sibTrans" cxnId="{0A371604-E3CC-44FB-984E-8834FBE575B0}">
      <dgm:prSet/>
      <dgm:spPr/>
      <dgm:t>
        <a:bodyPr/>
        <a:lstStyle/>
        <a:p>
          <a:endParaRPr lang="en-GB"/>
        </a:p>
      </dgm:t>
    </dgm:pt>
    <dgm:pt modelId="{4D1706BA-CF5D-4066-B902-285A678CABB4}" type="parTrans" cxnId="{0A371604-E3CC-44FB-984E-8834FBE575B0}">
      <dgm:prSet/>
      <dgm:spPr/>
      <dgm:t>
        <a:bodyPr/>
        <a:lstStyle/>
        <a:p>
          <a:endParaRPr lang="en-GB"/>
        </a:p>
      </dgm:t>
    </dgm:pt>
    <dgm:pt modelId="{C3A68D69-F3F6-49EE-8A08-49756299E13D}" type="pres">
      <dgm:prSet presAssocID="{19330E76-4FD8-47EB-9C24-84F70C164D84}" presName="linear" presStyleCnt="0">
        <dgm:presLayoutVars>
          <dgm:animLvl val="lvl"/>
          <dgm:resizeHandles val="exact"/>
        </dgm:presLayoutVars>
      </dgm:prSet>
      <dgm:spPr/>
    </dgm:pt>
    <dgm:pt modelId="{63514C6D-0762-4A2E-8163-D803DB6DCB83}" type="pres">
      <dgm:prSet presAssocID="{444E3742-1CCC-4280-9D6A-E35FC841A189}" presName="parentText" presStyleLbl="node1" presStyleIdx="0" presStyleCnt="4" custLinFactNeighborX="388" custLinFactNeighborY="-39844">
        <dgm:presLayoutVars>
          <dgm:chMax val="0"/>
          <dgm:bulletEnabled val="1"/>
        </dgm:presLayoutVars>
      </dgm:prSet>
      <dgm:spPr/>
    </dgm:pt>
    <dgm:pt modelId="{39D66253-1A2C-4420-A165-7BD1E6C79094}" type="pres">
      <dgm:prSet presAssocID="{41867E51-B1F2-4ACF-BCFD-D9B390589F31}" presName="spacer" presStyleCnt="0"/>
      <dgm:spPr/>
    </dgm:pt>
    <dgm:pt modelId="{1B1E4999-D968-4389-A506-8929B39C511D}" type="pres">
      <dgm:prSet presAssocID="{5BDC9E39-C4BF-4F4B-85BC-5332DFC888E1}" presName="parentText" presStyleLbl="node1" presStyleIdx="1" presStyleCnt="4">
        <dgm:presLayoutVars>
          <dgm:chMax val="0"/>
          <dgm:bulletEnabled val="1"/>
        </dgm:presLayoutVars>
      </dgm:prSet>
      <dgm:spPr/>
    </dgm:pt>
    <dgm:pt modelId="{1B3EB9F7-1D9F-4BCA-90B6-F804A63B6562}" type="pres">
      <dgm:prSet presAssocID="{4CB61503-9B41-436C-B038-92B3135C0DC4}" presName="spacer" presStyleCnt="0"/>
      <dgm:spPr/>
    </dgm:pt>
    <dgm:pt modelId="{58834F37-2DFF-4DE8-A90C-16EBE443D7D8}" type="pres">
      <dgm:prSet presAssocID="{4589B96D-837B-4306-A5D4-BFC12F7A88CC}" presName="parentText" presStyleLbl="node1" presStyleIdx="2" presStyleCnt="4" custLinFactNeighborX="28788">
        <dgm:presLayoutVars>
          <dgm:chMax val="0"/>
          <dgm:bulletEnabled val="1"/>
        </dgm:presLayoutVars>
      </dgm:prSet>
      <dgm:spPr/>
    </dgm:pt>
    <dgm:pt modelId="{78788B5F-82F7-495B-AFA3-7195D2ED8279}" type="pres">
      <dgm:prSet presAssocID="{E8823048-4F79-42E2-8E4A-ED1AA2529524}" presName="spacer" presStyleCnt="0"/>
      <dgm:spPr/>
    </dgm:pt>
    <dgm:pt modelId="{224C4958-50AB-430E-AAAF-1C51AF850BC4}" type="pres">
      <dgm:prSet presAssocID="{0E06D028-E420-476D-8AC2-B006828EEC2A}" presName="parentText" presStyleLbl="node1" presStyleIdx="3" presStyleCnt="4">
        <dgm:presLayoutVars>
          <dgm:chMax val="0"/>
          <dgm:bulletEnabled val="1"/>
        </dgm:presLayoutVars>
      </dgm:prSet>
      <dgm:spPr/>
    </dgm:pt>
  </dgm:ptLst>
  <dgm:cxnLst>
    <dgm:cxn modelId="{0A371604-E3CC-44FB-984E-8834FBE575B0}" srcId="{19330E76-4FD8-47EB-9C24-84F70C164D84}" destId="{0E06D028-E420-476D-8AC2-B006828EEC2A}" srcOrd="3" destOrd="0" parTransId="{4D1706BA-CF5D-4066-B902-285A678CABB4}" sibTransId="{492CFF63-7EB0-443D-AF3F-AE898DBD6315}"/>
    <dgm:cxn modelId="{FD00A73B-5D21-4262-B90C-12A3077160EC}" type="presOf" srcId="{444E3742-1CCC-4280-9D6A-E35FC841A189}" destId="{63514C6D-0762-4A2E-8163-D803DB6DCB83}" srcOrd="0" destOrd="0" presId="urn:microsoft.com/office/officeart/2005/8/layout/vList2"/>
    <dgm:cxn modelId="{9D1BC367-031A-404B-A59B-7DAF6A7A213C}" srcId="{19330E76-4FD8-47EB-9C24-84F70C164D84}" destId="{444E3742-1CCC-4280-9D6A-E35FC841A189}" srcOrd="0" destOrd="0" parTransId="{AAE1E3E8-0DD5-430B-AD85-6DC345260B56}" sibTransId="{41867E51-B1F2-4ACF-BCFD-D9B390589F31}"/>
    <dgm:cxn modelId="{80CE774C-3843-4B51-B85B-4BEDA4119BE6}" type="presOf" srcId="{0E06D028-E420-476D-8AC2-B006828EEC2A}" destId="{224C4958-50AB-430E-AAAF-1C51AF850BC4}" srcOrd="0" destOrd="0" presId="urn:microsoft.com/office/officeart/2005/8/layout/vList2"/>
    <dgm:cxn modelId="{279A596E-2027-429C-A7F0-594898D21128}" type="presOf" srcId="{19330E76-4FD8-47EB-9C24-84F70C164D84}" destId="{C3A68D69-F3F6-49EE-8A08-49756299E13D}" srcOrd="0" destOrd="0" presId="urn:microsoft.com/office/officeart/2005/8/layout/vList2"/>
    <dgm:cxn modelId="{7F9A5181-B65A-40EC-B580-422B0253B738}" type="presOf" srcId="{4589B96D-837B-4306-A5D4-BFC12F7A88CC}" destId="{58834F37-2DFF-4DE8-A90C-16EBE443D7D8}" srcOrd="0" destOrd="0" presId="urn:microsoft.com/office/officeart/2005/8/layout/vList2"/>
    <dgm:cxn modelId="{81CCC6A3-DED6-47D0-B2B2-1F5314255BC9}" srcId="{19330E76-4FD8-47EB-9C24-84F70C164D84}" destId="{4589B96D-837B-4306-A5D4-BFC12F7A88CC}" srcOrd="2" destOrd="0" parTransId="{AB97967B-CC0A-4FB5-A727-E9EF08CFA9B5}" sibTransId="{E8823048-4F79-42E2-8E4A-ED1AA2529524}"/>
    <dgm:cxn modelId="{013D5BF6-44CF-470B-BA66-727785F866D7}" type="presOf" srcId="{5BDC9E39-C4BF-4F4B-85BC-5332DFC888E1}" destId="{1B1E4999-D968-4389-A506-8929B39C511D}" srcOrd="0" destOrd="0" presId="urn:microsoft.com/office/officeart/2005/8/layout/vList2"/>
    <dgm:cxn modelId="{41A933FC-7A43-4F06-8D79-A6FF7894691C}" srcId="{19330E76-4FD8-47EB-9C24-84F70C164D84}" destId="{5BDC9E39-C4BF-4F4B-85BC-5332DFC888E1}" srcOrd="1" destOrd="0" parTransId="{1B6810D4-ABDA-4223-9407-00259491EF2A}" sibTransId="{4CB61503-9B41-436C-B038-92B3135C0DC4}"/>
    <dgm:cxn modelId="{F1E4592D-3EB8-4DD7-BC99-1375CA019A04}" type="presParOf" srcId="{C3A68D69-F3F6-49EE-8A08-49756299E13D}" destId="{63514C6D-0762-4A2E-8163-D803DB6DCB83}" srcOrd="0" destOrd="0" presId="urn:microsoft.com/office/officeart/2005/8/layout/vList2"/>
    <dgm:cxn modelId="{396E1175-3042-4F8B-ABFD-7193CF9B2D23}" type="presParOf" srcId="{C3A68D69-F3F6-49EE-8A08-49756299E13D}" destId="{39D66253-1A2C-4420-A165-7BD1E6C79094}" srcOrd="1" destOrd="0" presId="urn:microsoft.com/office/officeart/2005/8/layout/vList2"/>
    <dgm:cxn modelId="{E76E0E43-F73D-4AAF-86D4-4965F4F735A8}" type="presParOf" srcId="{C3A68D69-F3F6-49EE-8A08-49756299E13D}" destId="{1B1E4999-D968-4389-A506-8929B39C511D}" srcOrd="2" destOrd="0" presId="urn:microsoft.com/office/officeart/2005/8/layout/vList2"/>
    <dgm:cxn modelId="{D84A0AD7-CB14-40AB-B162-D8FABE35408E}" type="presParOf" srcId="{C3A68D69-F3F6-49EE-8A08-49756299E13D}" destId="{1B3EB9F7-1D9F-4BCA-90B6-F804A63B6562}" srcOrd="3" destOrd="0" presId="urn:microsoft.com/office/officeart/2005/8/layout/vList2"/>
    <dgm:cxn modelId="{9D1EE289-42C7-4379-8EEC-04B863CF4698}" type="presParOf" srcId="{C3A68D69-F3F6-49EE-8A08-49756299E13D}" destId="{58834F37-2DFF-4DE8-A90C-16EBE443D7D8}" srcOrd="4" destOrd="0" presId="urn:microsoft.com/office/officeart/2005/8/layout/vList2"/>
    <dgm:cxn modelId="{59029770-E0FB-4E2A-BE7F-4C541DE3003C}" type="presParOf" srcId="{C3A68D69-F3F6-49EE-8A08-49756299E13D}" destId="{78788B5F-82F7-495B-AFA3-7195D2ED8279}" srcOrd="5" destOrd="0" presId="urn:microsoft.com/office/officeart/2005/8/layout/vList2"/>
    <dgm:cxn modelId="{655F8E9E-1F43-4E10-8D6B-FFCDC3B89BEE}" type="presParOf" srcId="{C3A68D69-F3F6-49EE-8A08-49756299E13D}" destId="{224C4958-50AB-430E-AAAF-1C51AF850BC4}"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330E76-4FD8-47EB-9C24-84F70C164D84}" type="doc">
      <dgm:prSet loTypeId="urn:microsoft.com/office/officeart/2005/8/layout/vList2" loCatId="list" qsTypeId="urn:microsoft.com/office/officeart/2005/8/quickstyle/3d2" qsCatId="3D" csTypeId="urn:microsoft.com/office/officeart/2005/8/colors/colorful1" csCatId="colorful" phldr="1"/>
      <dgm:spPr/>
      <dgm:t>
        <a:bodyPr/>
        <a:lstStyle/>
        <a:p>
          <a:endParaRPr lang="en-GB"/>
        </a:p>
      </dgm:t>
    </dgm:pt>
    <dgm:pt modelId="{444E3742-1CCC-4280-9D6A-E35FC841A189}">
      <dgm:prSet phldrT="[Text]"/>
      <dgm:spPr/>
      <dgm:t>
        <a:bodyPr lIns="274320"/>
        <a:lstStyle/>
        <a:p>
          <a:r>
            <a:rPr lang="en-GB" dirty="0">
              <a:solidFill>
                <a:schemeClr val="bg1"/>
              </a:solidFill>
            </a:rPr>
            <a:t>Founded in 1870</a:t>
          </a:r>
        </a:p>
      </dgm:t>
    </dgm:pt>
    <dgm:pt modelId="{AAE1E3E8-0DD5-430B-AD85-6DC345260B56}" type="parTrans" cxnId="{9D1BC367-031A-404B-A59B-7DAF6A7A213C}">
      <dgm:prSet/>
      <dgm:spPr/>
      <dgm:t>
        <a:bodyPr/>
        <a:lstStyle/>
        <a:p>
          <a:endParaRPr lang="en-GB"/>
        </a:p>
      </dgm:t>
    </dgm:pt>
    <dgm:pt modelId="{41867E51-B1F2-4ACF-BCFD-D9B390589F31}" type="sibTrans" cxnId="{9D1BC367-031A-404B-A59B-7DAF6A7A213C}">
      <dgm:prSet/>
      <dgm:spPr/>
      <dgm:t>
        <a:bodyPr/>
        <a:lstStyle/>
        <a:p>
          <a:endParaRPr lang="en-GB"/>
        </a:p>
      </dgm:t>
    </dgm:pt>
    <dgm:pt modelId="{DA51A67D-C3A6-4FCF-A63D-AA68916FE094}">
      <dgm:prSet/>
      <dgm:spPr/>
      <dgm:t>
        <a:bodyPr lIns="274320"/>
        <a:lstStyle/>
        <a:p>
          <a:r>
            <a:rPr lang="en-GB" dirty="0">
              <a:solidFill>
                <a:schemeClr val="bg1"/>
              </a:solidFill>
            </a:rPr>
            <a:t>91.000 prints, 27.000 manuscripts, 10.000 photographs</a:t>
          </a:r>
        </a:p>
      </dgm:t>
    </dgm:pt>
    <dgm:pt modelId="{9FB2DC4C-7B27-42BA-9784-2E495F87BC7A}" type="parTrans" cxnId="{03DD0455-622C-44F5-927D-6ACD581A8A88}">
      <dgm:prSet/>
      <dgm:spPr/>
      <dgm:t>
        <a:bodyPr/>
        <a:lstStyle/>
        <a:p>
          <a:endParaRPr lang="en-GB"/>
        </a:p>
      </dgm:t>
    </dgm:pt>
    <dgm:pt modelId="{2D54FAA8-2156-43D9-A2B6-D395BC838C36}" type="sibTrans" cxnId="{03DD0455-622C-44F5-927D-6ACD581A8A88}">
      <dgm:prSet/>
      <dgm:spPr/>
      <dgm:t>
        <a:bodyPr/>
        <a:lstStyle/>
        <a:p>
          <a:endParaRPr lang="en-GB"/>
        </a:p>
      </dgm:t>
    </dgm:pt>
    <dgm:pt modelId="{CBACDE3E-DB04-4F1B-8E54-707D079C01CB}">
      <dgm:prSet/>
      <dgm:spPr/>
      <dgm:t>
        <a:bodyPr lIns="274320"/>
        <a:lstStyle/>
        <a:p>
          <a:r>
            <a:rPr lang="en-GB" dirty="0">
              <a:solidFill>
                <a:schemeClr val="bg1"/>
              </a:solidFill>
            </a:rPr>
            <a:t>1918 – Poland gained independence </a:t>
          </a:r>
        </a:p>
      </dgm:t>
    </dgm:pt>
    <dgm:pt modelId="{1E4F1ADF-CDD6-4713-8746-419CF3E95B2E}" type="parTrans" cxnId="{28FF1F81-576A-4889-8223-13AE92D9470F}">
      <dgm:prSet/>
      <dgm:spPr/>
      <dgm:t>
        <a:bodyPr/>
        <a:lstStyle/>
        <a:p>
          <a:endParaRPr lang="en-GB"/>
        </a:p>
      </dgm:t>
    </dgm:pt>
    <dgm:pt modelId="{4AB91319-7B07-4BFA-8A75-A19EC0808129}" type="sibTrans" cxnId="{28FF1F81-576A-4889-8223-13AE92D9470F}">
      <dgm:prSet/>
      <dgm:spPr/>
      <dgm:t>
        <a:bodyPr/>
        <a:lstStyle/>
        <a:p>
          <a:endParaRPr lang="en-GB"/>
        </a:p>
      </dgm:t>
    </dgm:pt>
    <dgm:pt modelId="{20CE57F8-D26B-44F0-A2A8-222E210D0435}">
      <dgm:prSet/>
      <dgm:spPr/>
      <dgm:t>
        <a:bodyPr lIns="274320"/>
        <a:lstStyle/>
        <a:p>
          <a:r>
            <a:rPr lang="en-GB" dirty="0">
              <a:solidFill>
                <a:schemeClr val="bg1"/>
              </a:solidFill>
            </a:rPr>
            <a:t>1927 – collections transported to Poland</a:t>
          </a:r>
        </a:p>
      </dgm:t>
    </dgm:pt>
    <dgm:pt modelId="{EF51ADF0-63F3-4263-899E-94DB04AD2FE0}" type="parTrans" cxnId="{8A22146C-4263-42C5-8EE8-320AE4E6A4A6}">
      <dgm:prSet/>
      <dgm:spPr/>
      <dgm:t>
        <a:bodyPr/>
        <a:lstStyle/>
        <a:p>
          <a:endParaRPr lang="en-GB"/>
        </a:p>
      </dgm:t>
    </dgm:pt>
    <dgm:pt modelId="{50916F34-BBBB-4527-A93C-E78D1AAE4DFC}" type="sibTrans" cxnId="{8A22146C-4263-42C5-8EE8-320AE4E6A4A6}">
      <dgm:prSet/>
      <dgm:spPr/>
      <dgm:t>
        <a:bodyPr/>
        <a:lstStyle/>
        <a:p>
          <a:endParaRPr lang="en-GB"/>
        </a:p>
      </dgm:t>
    </dgm:pt>
    <dgm:pt modelId="{C3A68D69-F3F6-49EE-8A08-49756299E13D}" type="pres">
      <dgm:prSet presAssocID="{19330E76-4FD8-47EB-9C24-84F70C164D84}" presName="linear" presStyleCnt="0">
        <dgm:presLayoutVars>
          <dgm:animLvl val="lvl"/>
          <dgm:resizeHandles val="exact"/>
        </dgm:presLayoutVars>
      </dgm:prSet>
      <dgm:spPr/>
    </dgm:pt>
    <dgm:pt modelId="{63514C6D-0762-4A2E-8163-D803DB6DCB83}" type="pres">
      <dgm:prSet presAssocID="{444E3742-1CCC-4280-9D6A-E35FC841A189}" presName="parentText" presStyleLbl="node1" presStyleIdx="0" presStyleCnt="4" custLinFactNeighborX="388" custLinFactNeighborY="-39844">
        <dgm:presLayoutVars>
          <dgm:chMax val="0"/>
          <dgm:bulletEnabled val="1"/>
        </dgm:presLayoutVars>
      </dgm:prSet>
      <dgm:spPr/>
    </dgm:pt>
    <dgm:pt modelId="{39D66253-1A2C-4420-A165-7BD1E6C79094}" type="pres">
      <dgm:prSet presAssocID="{41867E51-B1F2-4ACF-BCFD-D9B390589F31}" presName="spacer" presStyleCnt="0"/>
      <dgm:spPr/>
    </dgm:pt>
    <dgm:pt modelId="{9BB6D02E-0DB7-4CA0-BB9F-CC6E1C8FDF01}" type="pres">
      <dgm:prSet presAssocID="{DA51A67D-C3A6-4FCF-A63D-AA68916FE094}" presName="parentText" presStyleLbl="node1" presStyleIdx="1" presStyleCnt="4">
        <dgm:presLayoutVars>
          <dgm:chMax val="0"/>
          <dgm:bulletEnabled val="1"/>
        </dgm:presLayoutVars>
      </dgm:prSet>
      <dgm:spPr/>
    </dgm:pt>
    <dgm:pt modelId="{0E468EC7-D4F9-4CF3-960D-5A14D64142B1}" type="pres">
      <dgm:prSet presAssocID="{2D54FAA8-2156-43D9-A2B6-D395BC838C36}" presName="spacer" presStyleCnt="0"/>
      <dgm:spPr/>
    </dgm:pt>
    <dgm:pt modelId="{537F309E-359C-4262-8ED3-ED21C69EC968}" type="pres">
      <dgm:prSet presAssocID="{CBACDE3E-DB04-4F1B-8E54-707D079C01CB}" presName="parentText" presStyleLbl="node1" presStyleIdx="2" presStyleCnt="4">
        <dgm:presLayoutVars>
          <dgm:chMax val="0"/>
          <dgm:bulletEnabled val="1"/>
        </dgm:presLayoutVars>
      </dgm:prSet>
      <dgm:spPr/>
    </dgm:pt>
    <dgm:pt modelId="{A47328E2-7907-4DEA-8B1C-961D081468D4}" type="pres">
      <dgm:prSet presAssocID="{4AB91319-7B07-4BFA-8A75-A19EC0808129}" presName="spacer" presStyleCnt="0"/>
      <dgm:spPr/>
    </dgm:pt>
    <dgm:pt modelId="{5B1F450A-F8D2-482B-876F-855E36883B39}" type="pres">
      <dgm:prSet presAssocID="{20CE57F8-D26B-44F0-A2A8-222E210D0435}" presName="parentText" presStyleLbl="node1" presStyleIdx="3" presStyleCnt="4">
        <dgm:presLayoutVars>
          <dgm:chMax val="0"/>
          <dgm:bulletEnabled val="1"/>
        </dgm:presLayoutVars>
      </dgm:prSet>
      <dgm:spPr/>
    </dgm:pt>
  </dgm:ptLst>
  <dgm:cxnLst>
    <dgm:cxn modelId="{2D5CE523-3677-4804-A094-51426262D47E}" type="presOf" srcId="{CBACDE3E-DB04-4F1B-8E54-707D079C01CB}" destId="{537F309E-359C-4262-8ED3-ED21C69EC968}" srcOrd="0" destOrd="0" presId="urn:microsoft.com/office/officeart/2005/8/layout/vList2"/>
    <dgm:cxn modelId="{6E5A0029-BCAB-43AB-A1DB-C635787CE138}" type="presOf" srcId="{19330E76-4FD8-47EB-9C24-84F70C164D84}" destId="{C3A68D69-F3F6-49EE-8A08-49756299E13D}" srcOrd="0" destOrd="0" presId="urn:microsoft.com/office/officeart/2005/8/layout/vList2"/>
    <dgm:cxn modelId="{9D1BC367-031A-404B-A59B-7DAF6A7A213C}" srcId="{19330E76-4FD8-47EB-9C24-84F70C164D84}" destId="{444E3742-1CCC-4280-9D6A-E35FC841A189}" srcOrd="0" destOrd="0" parTransId="{AAE1E3E8-0DD5-430B-AD85-6DC345260B56}" sibTransId="{41867E51-B1F2-4ACF-BCFD-D9B390589F31}"/>
    <dgm:cxn modelId="{57F22169-4674-48A2-AB9E-AC00B51BE429}" type="presOf" srcId="{444E3742-1CCC-4280-9D6A-E35FC841A189}" destId="{63514C6D-0762-4A2E-8163-D803DB6DCB83}" srcOrd="0" destOrd="0" presId="urn:microsoft.com/office/officeart/2005/8/layout/vList2"/>
    <dgm:cxn modelId="{8A22146C-4263-42C5-8EE8-320AE4E6A4A6}" srcId="{19330E76-4FD8-47EB-9C24-84F70C164D84}" destId="{20CE57F8-D26B-44F0-A2A8-222E210D0435}" srcOrd="3" destOrd="0" parTransId="{EF51ADF0-63F3-4263-899E-94DB04AD2FE0}" sibTransId="{50916F34-BBBB-4527-A93C-E78D1AAE4DFC}"/>
    <dgm:cxn modelId="{B1995452-3263-44FE-9271-FCDDA5608EDE}" type="presOf" srcId="{20CE57F8-D26B-44F0-A2A8-222E210D0435}" destId="{5B1F450A-F8D2-482B-876F-855E36883B39}" srcOrd="0" destOrd="0" presId="urn:microsoft.com/office/officeart/2005/8/layout/vList2"/>
    <dgm:cxn modelId="{03DD0455-622C-44F5-927D-6ACD581A8A88}" srcId="{19330E76-4FD8-47EB-9C24-84F70C164D84}" destId="{DA51A67D-C3A6-4FCF-A63D-AA68916FE094}" srcOrd="1" destOrd="0" parTransId="{9FB2DC4C-7B27-42BA-9784-2E495F87BC7A}" sibTransId="{2D54FAA8-2156-43D9-A2B6-D395BC838C36}"/>
    <dgm:cxn modelId="{28FF1F81-576A-4889-8223-13AE92D9470F}" srcId="{19330E76-4FD8-47EB-9C24-84F70C164D84}" destId="{CBACDE3E-DB04-4F1B-8E54-707D079C01CB}" srcOrd="2" destOrd="0" parTransId="{1E4F1ADF-CDD6-4713-8746-419CF3E95B2E}" sibTransId="{4AB91319-7B07-4BFA-8A75-A19EC0808129}"/>
    <dgm:cxn modelId="{8C8705DF-0300-490C-9267-0E5B6A6DEAEA}" type="presOf" srcId="{DA51A67D-C3A6-4FCF-A63D-AA68916FE094}" destId="{9BB6D02E-0DB7-4CA0-BB9F-CC6E1C8FDF01}" srcOrd="0" destOrd="0" presId="urn:microsoft.com/office/officeart/2005/8/layout/vList2"/>
    <dgm:cxn modelId="{E59B973B-9957-4B9E-96D4-819855328615}" type="presParOf" srcId="{C3A68D69-F3F6-49EE-8A08-49756299E13D}" destId="{63514C6D-0762-4A2E-8163-D803DB6DCB83}" srcOrd="0" destOrd="0" presId="urn:microsoft.com/office/officeart/2005/8/layout/vList2"/>
    <dgm:cxn modelId="{BE27BE07-0340-494F-AF00-98AB2F1C7368}" type="presParOf" srcId="{C3A68D69-F3F6-49EE-8A08-49756299E13D}" destId="{39D66253-1A2C-4420-A165-7BD1E6C79094}" srcOrd="1" destOrd="0" presId="urn:microsoft.com/office/officeart/2005/8/layout/vList2"/>
    <dgm:cxn modelId="{08E5D073-31A2-41C4-B0E6-99778F66614E}" type="presParOf" srcId="{C3A68D69-F3F6-49EE-8A08-49756299E13D}" destId="{9BB6D02E-0DB7-4CA0-BB9F-CC6E1C8FDF01}" srcOrd="2" destOrd="0" presId="urn:microsoft.com/office/officeart/2005/8/layout/vList2"/>
    <dgm:cxn modelId="{56B4D772-0528-4977-82C4-62C5156B1280}" type="presParOf" srcId="{C3A68D69-F3F6-49EE-8A08-49756299E13D}" destId="{0E468EC7-D4F9-4CF3-960D-5A14D64142B1}" srcOrd="3" destOrd="0" presId="urn:microsoft.com/office/officeart/2005/8/layout/vList2"/>
    <dgm:cxn modelId="{BE100CFC-BA72-40A7-9008-140868FFBF12}" type="presParOf" srcId="{C3A68D69-F3F6-49EE-8A08-49756299E13D}" destId="{537F309E-359C-4262-8ED3-ED21C69EC968}" srcOrd="4" destOrd="0" presId="urn:microsoft.com/office/officeart/2005/8/layout/vList2"/>
    <dgm:cxn modelId="{90A1AE6A-9870-4B3D-8D8B-27617A228031}" type="presParOf" srcId="{C3A68D69-F3F6-49EE-8A08-49756299E13D}" destId="{A47328E2-7907-4DEA-8B1C-961D081468D4}" srcOrd="5" destOrd="0" presId="urn:microsoft.com/office/officeart/2005/8/layout/vList2"/>
    <dgm:cxn modelId="{70BAC57C-E3C2-4EF3-B6D8-82316021FF29}" type="presParOf" srcId="{C3A68D69-F3F6-49EE-8A08-49756299E13D}" destId="{5B1F450A-F8D2-482B-876F-855E36883B39}"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330E76-4FD8-47EB-9C24-84F70C164D84}" type="doc">
      <dgm:prSet loTypeId="urn:microsoft.com/office/officeart/2005/8/layout/vList2" loCatId="list" qsTypeId="urn:microsoft.com/office/officeart/2005/8/quickstyle/3d3" qsCatId="3D" csTypeId="urn:microsoft.com/office/officeart/2005/8/colors/colorful1" csCatId="colorful" phldr="1"/>
      <dgm:spPr/>
      <dgm:t>
        <a:bodyPr/>
        <a:lstStyle/>
        <a:p>
          <a:endParaRPr lang="en-GB"/>
        </a:p>
      </dgm:t>
    </dgm:pt>
    <dgm:pt modelId="{444E3742-1CCC-4280-9D6A-E35FC841A189}">
      <dgm:prSet phldrT="[Text]"/>
      <dgm:spPr/>
      <dgm:t>
        <a:bodyPr lIns="182880"/>
        <a:lstStyle/>
        <a:p>
          <a:r>
            <a:rPr lang="en-GB" u="none" strike="noStrike" dirty="0"/>
            <a:t>GDP per capita is one of the highest in in the world</a:t>
          </a:r>
        </a:p>
      </dgm:t>
    </dgm:pt>
    <dgm:pt modelId="{AAE1E3E8-0DD5-430B-AD85-6DC345260B56}" type="parTrans" cxnId="{9D1BC367-031A-404B-A59B-7DAF6A7A213C}">
      <dgm:prSet/>
      <dgm:spPr/>
      <dgm:t>
        <a:bodyPr/>
        <a:lstStyle/>
        <a:p>
          <a:endParaRPr lang="en-GB"/>
        </a:p>
      </dgm:t>
    </dgm:pt>
    <dgm:pt modelId="{41867E51-B1F2-4ACF-BCFD-D9B390589F31}" type="sibTrans" cxnId="{9D1BC367-031A-404B-A59B-7DAF6A7A213C}">
      <dgm:prSet/>
      <dgm:spPr/>
      <dgm:t>
        <a:bodyPr/>
        <a:lstStyle/>
        <a:p>
          <a:endParaRPr lang="en-GB"/>
        </a:p>
      </dgm:t>
    </dgm:pt>
    <dgm:pt modelId="{2BA9BB4B-058C-419A-A776-E326AC2F0FDD}">
      <dgm:prSet/>
      <dgm:spPr/>
      <dgm:t>
        <a:bodyPr lIns="182880"/>
        <a:lstStyle/>
        <a:p>
          <a:r>
            <a:rPr lang="en-GB" strike="noStrike" dirty="0"/>
            <a:t>Comes in the top five in the World Happiness Report </a:t>
          </a:r>
        </a:p>
      </dgm:t>
    </dgm:pt>
    <dgm:pt modelId="{C766F2A4-CB4B-4B3D-A4DA-7C3AD8E1B6AD}" type="parTrans" cxnId="{F54D78ED-77CC-405A-83A7-72739A01EE68}">
      <dgm:prSet/>
      <dgm:spPr/>
      <dgm:t>
        <a:bodyPr/>
        <a:lstStyle/>
        <a:p>
          <a:endParaRPr lang="en-GB"/>
        </a:p>
      </dgm:t>
    </dgm:pt>
    <dgm:pt modelId="{2DE9B8B4-F550-4E89-AA4E-26FF1C5F414C}" type="sibTrans" cxnId="{F54D78ED-77CC-405A-83A7-72739A01EE68}">
      <dgm:prSet/>
      <dgm:spPr/>
      <dgm:t>
        <a:bodyPr/>
        <a:lstStyle/>
        <a:p>
          <a:endParaRPr lang="en-GB"/>
        </a:p>
      </dgm:t>
    </dgm:pt>
    <dgm:pt modelId="{A9EC869F-5609-4F88-AC20-3B4C587CB397}">
      <dgm:prSet/>
      <dgm:spPr/>
      <dgm:t>
        <a:bodyPr lIns="182880"/>
        <a:lstStyle/>
        <a:p>
          <a:r>
            <a:rPr lang="en-GB" dirty="0"/>
            <a:t>Unemployment rate below 4 percent</a:t>
          </a:r>
        </a:p>
      </dgm:t>
    </dgm:pt>
    <dgm:pt modelId="{3595E3F2-798F-42E1-A3D7-003946EF99B7}" type="sibTrans" cxnId="{80B0C454-AF31-48B9-B484-F4713202B5FF}">
      <dgm:prSet/>
      <dgm:spPr/>
      <dgm:t>
        <a:bodyPr/>
        <a:lstStyle/>
        <a:p>
          <a:endParaRPr lang="en-GB"/>
        </a:p>
      </dgm:t>
    </dgm:pt>
    <dgm:pt modelId="{BC694FD9-7041-4C22-99F6-DF4710194FA4}" type="parTrans" cxnId="{80B0C454-AF31-48B9-B484-F4713202B5FF}">
      <dgm:prSet/>
      <dgm:spPr/>
      <dgm:t>
        <a:bodyPr/>
        <a:lstStyle/>
        <a:p>
          <a:endParaRPr lang="en-GB"/>
        </a:p>
      </dgm:t>
    </dgm:pt>
    <dgm:pt modelId="{C3A68D69-F3F6-49EE-8A08-49756299E13D}" type="pres">
      <dgm:prSet presAssocID="{19330E76-4FD8-47EB-9C24-84F70C164D84}" presName="linear" presStyleCnt="0">
        <dgm:presLayoutVars>
          <dgm:animLvl val="lvl"/>
          <dgm:resizeHandles val="exact"/>
        </dgm:presLayoutVars>
      </dgm:prSet>
      <dgm:spPr/>
    </dgm:pt>
    <dgm:pt modelId="{63514C6D-0762-4A2E-8163-D803DB6DCB83}" type="pres">
      <dgm:prSet presAssocID="{444E3742-1CCC-4280-9D6A-E35FC841A189}" presName="parentText" presStyleLbl="node1" presStyleIdx="0" presStyleCnt="3" custLinFactNeighborX="388" custLinFactNeighborY="-39844">
        <dgm:presLayoutVars>
          <dgm:chMax val="0"/>
          <dgm:bulletEnabled val="1"/>
        </dgm:presLayoutVars>
      </dgm:prSet>
      <dgm:spPr/>
    </dgm:pt>
    <dgm:pt modelId="{39D66253-1A2C-4420-A165-7BD1E6C79094}" type="pres">
      <dgm:prSet presAssocID="{41867E51-B1F2-4ACF-BCFD-D9B390589F31}" presName="spacer" presStyleCnt="0"/>
      <dgm:spPr/>
    </dgm:pt>
    <dgm:pt modelId="{70FAA747-7C67-4077-9963-E06B1433F8CF}" type="pres">
      <dgm:prSet presAssocID="{A9EC869F-5609-4F88-AC20-3B4C587CB397}" presName="parentText" presStyleLbl="node1" presStyleIdx="1" presStyleCnt="3" custLinFactNeighborX="-1942" custLinFactNeighborY="-17083">
        <dgm:presLayoutVars>
          <dgm:chMax val="0"/>
          <dgm:bulletEnabled val="1"/>
        </dgm:presLayoutVars>
      </dgm:prSet>
      <dgm:spPr/>
    </dgm:pt>
    <dgm:pt modelId="{1F49DB23-72E1-4426-A943-F4FA59C13427}" type="pres">
      <dgm:prSet presAssocID="{3595E3F2-798F-42E1-A3D7-003946EF99B7}" presName="spacer" presStyleCnt="0"/>
      <dgm:spPr/>
    </dgm:pt>
    <dgm:pt modelId="{2C6C022B-63CA-411B-ADA9-3FA757F23417}" type="pres">
      <dgm:prSet presAssocID="{2BA9BB4B-058C-419A-A776-E326AC2F0FDD}" presName="parentText" presStyleLbl="node1" presStyleIdx="2" presStyleCnt="3">
        <dgm:presLayoutVars>
          <dgm:chMax val="0"/>
          <dgm:bulletEnabled val="1"/>
        </dgm:presLayoutVars>
      </dgm:prSet>
      <dgm:spPr/>
    </dgm:pt>
  </dgm:ptLst>
  <dgm:cxnLst>
    <dgm:cxn modelId="{2833BF67-D9B0-4DC9-AD30-BF0EDE16BB85}" type="presOf" srcId="{444E3742-1CCC-4280-9D6A-E35FC841A189}" destId="{63514C6D-0762-4A2E-8163-D803DB6DCB83}" srcOrd="0" destOrd="0" presId="urn:microsoft.com/office/officeart/2005/8/layout/vList2"/>
    <dgm:cxn modelId="{9D1BC367-031A-404B-A59B-7DAF6A7A213C}" srcId="{19330E76-4FD8-47EB-9C24-84F70C164D84}" destId="{444E3742-1CCC-4280-9D6A-E35FC841A189}" srcOrd="0" destOrd="0" parTransId="{AAE1E3E8-0DD5-430B-AD85-6DC345260B56}" sibTransId="{41867E51-B1F2-4ACF-BCFD-D9B390589F31}"/>
    <dgm:cxn modelId="{7F9ED768-24A3-490E-9E34-842F03DA7C7D}" type="presOf" srcId="{2BA9BB4B-058C-419A-A776-E326AC2F0FDD}" destId="{2C6C022B-63CA-411B-ADA9-3FA757F23417}" srcOrd="0" destOrd="0" presId="urn:microsoft.com/office/officeart/2005/8/layout/vList2"/>
    <dgm:cxn modelId="{80B0C454-AF31-48B9-B484-F4713202B5FF}" srcId="{19330E76-4FD8-47EB-9C24-84F70C164D84}" destId="{A9EC869F-5609-4F88-AC20-3B4C587CB397}" srcOrd="1" destOrd="0" parTransId="{BC694FD9-7041-4C22-99F6-DF4710194FA4}" sibTransId="{3595E3F2-798F-42E1-A3D7-003946EF99B7}"/>
    <dgm:cxn modelId="{664955C8-2EDF-483E-851B-6EBDED541EF0}" type="presOf" srcId="{19330E76-4FD8-47EB-9C24-84F70C164D84}" destId="{C3A68D69-F3F6-49EE-8A08-49756299E13D}" srcOrd="0" destOrd="0" presId="urn:microsoft.com/office/officeart/2005/8/layout/vList2"/>
    <dgm:cxn modelId="{D14776E2-6B94-4E3A-BEFE-B053F9446ED5}" type="presOf" srcId="{A9EC869F-5609-4F88-AC20-3B4C587CB397}" destId="{70FAA747-7C67-4077-9963-E06B1433F8CF}" srcOrd="0" destOrd="0" presId="urn:microsoft.com/office/officeart/2005/8/layout/vList2"/>
    <dgm:cxn modelId="{F54D78ED-77CC-405A-83A7-72739A01EE68}" srcId="{19330E76-4FD8-47EB-9C24-84F70C164D84}" destId="{2BA9BB4B-058C-419A-A776-E326AC2F0FDD}" srcOrd="2" destOrd="0" parTransId="{C766F2A4-CB4B-4B3D-A4DA-7C3AD8E1B6AD}" sibTransId="{2DE9B8B4-F550-4E89-AA4E-26FF1C5F414C}"/>
    <dgm:cxn modelId="{6E0AB603-0A3A-4AC1-8E51-48A534EB9776}" type="presParOf" srcId="{C3A68D69-F3F6-49EE-8A08-49756299E13D}" destId="{63514C6D-0762-4A2E-8163-D803DB6DCB83}" srcOrd="0" destOrd="0" presId="urn:microsoft.com/office/officeart/2005/8/layout/vList2"/>
    <dgm:cxn modelId="{DD2FF1CB-C349-44E3-A5F7-8286D040A722}" type="presParOf" srcId="{C3A68D69-F3F6-49EE-8A08-49756299E13D}" destId="{39D66253-1A2C-4420-A165-7BD1E6C79094}" srcOrd="1" destOrd="0" presId="urn:microsoft.com/office/officeart/2005/8/layout/vList2"/>
    <dgm:cxn modelId="{2E0216EE-AA18-46F9-A533-E26C14C86B1F}" type="presParOf" srcId="{C3A68D69-F3F6-49EE-8A08-49756299E13D}" destId="{70FAA747-7C67-4077-9963-E06B1433F8CF}" srcOrd="2" destOrd="0" presId="urn:microsoft.com/office/officeart/2005/8/layout/vList2"/>
    <dgm:cxn modelId="{4B20A268-256D-4E16-A95F-B765E2758391}" type="presParOf" srcId="{C3A68D69-F3F6-49EE-8A08-49756299E13D}" destId="{1F49DB23-72E1-4426-A943-F4FA59C13427}" srcOrd="3" destOrd="0" presId="urn:microsoft.com/office/officeart/2005/8/layout/vList2"/>
    <dgm:cxn modelId="{659C7F34-8150-48E6-BE08-E10AB0246775}" type="presParOf" srcId="{C3A68D69-F3F6-49EE-8A08-49756299E13D}" destId="{2C6C022B-63CA-411B-ADA9-3FA757F23417}"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B1D98B-F95E-4C36-BF1F-F1966F6E59ED}"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GB"/>
        </a:p>
      </dgm:t>
    </dgm:pt>
    <dgm:pt modelId="{6FA63D40-1B73-4295-B3EC-357DB4BD679B}">
      <dgm:prSet/>
      <dgm:spPr>
        <a:solidFill>
          <a:schemeClr val="accent2"/>
        </a:solidFill>
      </dgm:spPr>
      <dgm:t>
        <a:bodyPr/>
        <a:lstStyle/>
        <a:p>
          <a:pPr rtl="0"/>
          <a:r>
            <a:rPr lang="en-GB" dirty="0"/>
            <a:t>Switzerland’s vocational education and training (VET) system is a very important contributor to the country’s economic success. *</a:t>
          </a:r>
        </a:p>
      </dgm:t>
    </dgm:pt>
    <dgm:pt modelId="{35B46FC9-930E-4A32-B322-6F67891C5E45}" type="parTrans" cxnId="{6616E031-9496-4F33-AC5D-D9256B6A73D0}">
      <dgm:prSet/>
      <dgm:spPr/>
      <dgm:t>
        <a:bodyPr/>
        <a:lstStyle/>
        <a:p>
          <a:endParaRPr lang="en-GB"/>
        </a:p>
      </dgm:t>
    </dgm:pt>
    <dgm:pt modelId="{E9F9B625-D32C-4DF3-BBB6-5CE3B565E8C0}" type="sibTrans" cxnId="{6616E031-9496-4F33-AC5D-D9256B6A73D0}">
      <dgm:prSet/>
      <dgm:spPr/>
      <dgm:t>
        <a:bodyPr/>
        <a:lstStyle/>
        <a:p>
          <a:endParaRPr lang="en-GB"/>
        </a:p>
      </dgm:t>
    </dgm:pt>
    <dgm:pt modelId="{8927CCFA-C013-4935-A04C-2839CF94AB61}" type="pres">
      <dgm:prSet presAssocID="{FEB1D98B-F95E-4C36-BF1F-F1966F6E59ED}" presName="Name0" presStyleCnt="0">
        <dgm:presLayoutVars>
          <dgm:dir/>
          <dgm:animLvl val="lvl"/>
          <dgm:resizeHandles val="exact"/>
        </dgm:presLayoutVars>
      </dgm:prSet>
      <dgm:spPr/>
    </dgm:pt>
    <dgm:pt modelId="{6489594E-B367-4BF3-B2C4-3A6A0095BFD6}" type="pres">
      <dgm:prSet presAssocID="{6FA63D40-1B73-4295-B3EC-357DB4BD679B}" presName="linNode" presStyleCnt="0"/>
      <dgm:spPr/>
    </dgm:pt>
    <dgm:pt modelId="{D987A2FA-8D6A-44A1-A572-36D38257E137}" type="pres">
      <dgm:prSet presAssocID="{6FA63D40-1B73-4295-B3EC-357DB4BD679B}" presName="parentText" presStyleLbl="node1" presStyleIdx="0" presStyleCnt="1" custScaleX="277778">
        <dgm:presLayoutVars>
          <dgm:chMax val="1"/>
          <dgm:bulletEnabled val="1"/>
        </dgm:presLayoutVars>
      </dgm:prSet>
      <dgm:spPr/>
    </dgm:pt>
  </dgm:ptLst>
  <dgm:cxnLst>
    <dgm:cxn modelId="{6616E031-9496-4F33-AC5D-D9256B6A73D0}" srcId="{FEB1D98B-F95E-4C36-BF1F-F1966F6E59ED}" destId="{6FA63D40-1B73-4295-B3EC-357DB4BD679B}" srcOrd="0" destOrd="0" parTransId="{35B46FC9-930E-4A32-B322-6F67891C5E45}" sibTransId="{E9F9B625-D32C-4DF3-BBB6-5CE3B565E8C0}"/>
    <dgm:cxn modelId="{CA118A8C-4CF7-45EA-A936-E028FFDAA3EA}" type="presOf" srcId="{FEB1D98B-F95E-4C36-BF1F-F1966F6E59ED}" destId="{8927CCFA-C013-4935-A04C-2839CF94AB61}" srcOrd="0" destOrd="0" presId="urn:microsoft.com/office/officeart/2005/8/layout/vList5"/>
    <dgm:cxn modelId="{595DB7A4-8353-45B3-980D-E125BC7F2F83}" type="presOf" srcId="{6FA63D40-1B73-4295-B3EC-357DB4BD679B}" destId="{D987A2FA-8D6A-44A1-A572-36D38257E137}" srcOrd="0" destOrd="0" presId="urn:microsoft.com/office/officeart/2005/8/layout/vList5"/>
    <dgm:cxn modelId="{008746F6-F120-49F5-AAB4-90B6848EE419}" type="presParOf" srcId="{8927CCFA-C013-4935-A04C-2839CF94AB61}" destId="{6489594E-B367-4BF3-B2C4-3A6A0095BFD6}" srcOrd="0" destOrd="0" presId="urn:microsoft.com/office/officeart/2005/8/layout/vList5"/>
    <dgm:cxn modelId="{9AD56DCC-C71D-4C5D-A4ED-C35F025F1F23}" type="presParOf" srcId="{6489594E-B367-4BF3-B2C4-3A6A0095BFD6}" destId="{D987A2FA-8D6A-44A1-A572-36D38257E137}" srcOrd="0"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330E76-4FD8-47EB-9C24-84F70C164D84}" type="doc">
      <dgm:prSet loTypeId="urn:microsoft.com/office/officeart/2005/8/layout/cycle6" loCatId="cycle" qsTypeId="urn:microsoft.com/office/officeart/2005/8/quickstyle/3d2" qsCatId="3D" csTypeId="urn:microsoft.com/office/officeart/2005/8/colors/colorful1" csCatId="colorful" phldr="1"/>
      <dgm:spPr/>
      <dgm:t>
        <a:bodyPr/>
        <a:lstStyle/>
        <a:p>
          <a:endParaRPr lang="en-GB"/>
        </a:p>
      </dgm:t>
    </dgm:pt>
    <dgm:pt modelId="{444E3742-1CCC-4280-9D6A-E35FC841A189}">
      <dgm:prSet phldrT="[Text]"/>
      <dgm:spPr/>
      <dgm:t>
        <a:bodyPr lIns="182880"/>
        <a:lstStyle/>
        <a:p>
          <a:r>
            <a:rPr lang="en-GB" dirty="0">
              <a:solidFill>
                <a:schemeClr val="bg1"/>
              </a:solidFill>
            </a:rPr>
            <a:t>Young people in a setting with adults.</a:t>
          </a:r>
        </a:p>
      </dgm:t>
    </dgm:pt>
    <dgm:pt modelId="{AAE1E3E8-0DD5-430B-AD85-6DC345260B56}" type="parTrans" cxnId="{9D1BC367-031A-404B-A59B-7DAF6A7A213C}">
      <dgm:prSet/>
      <dgm:spPr/>
      <dgm:t>
        <a:bodyPr/>
        <a:lstStyle/>
        <a:p>
          <a:endParaRPr lang="en-GB"/>
        </a:p>
      </dgm:t>
    </dgm:pt>
    <dgm:pt modelId="{41867E51-B1F2-4ACF-BCFD-D9B390589F31}" type="sibTrans" cxnId="{9D1BC367-031A-404B-A59B-7DAF6A7A213C}">
      <dgm:prSet/>
      <dgm:spPr/>
      <dgm:t>
        <a:bodyPr/>
        <a:lstStyle/>
        <a:p>
          <a:endParaRPr lang="en-GB"/>
        </a:p>
      </dgm:t>
    </dgm:pt>
    <dgm:pt modelId="{B436DE00-568F-4638-9F82-14F5C24FB9F1}">
      <dgm:prSet/>
      <dgm:spPr/>
      <dgm:t>
        <a:bodyPr lIns="182880"/>
        <a:lstStyle/>
        <a:p>
          <a:r>
            <a:rPr lang="en-GB" dirty="0">
              <a:solidFill>
                <a:schemeClr val="bg1"/>
              </a:solidFill>
            </a:rPr>
            <a:t>Hands-on learning.</a:t>
          </a:r>
        </a:p>
      </dgm:t>
    </dgm:pt>
    <dgm:pt modelId="{1DE78DC9-406F-4BCF-9FCE-422617875711}" type="parTrans" cxnId="{1F1674B1-DBCE-49F6-BB9D-CA8F39C15906}">
      <dgm:prSet/>
      <dgm:spPr/>
      <dgm:t>
        <a:bodyPr/>
        <a:lstStyle/>
        <a:p>
          <a:endParaRPr lang="en-GB"/>
        </a:p>
      </dgm:t>
    </dgm:pt>
    <dgm:pt modelId="{F9DF5B2C-5A16-4877-B9C0-55286BC518CA}" type="sibTrans" cxnId="{1F1674B1-DBCE-49F6-BB9D-CA8F39C15906}">
      <dgm:prSet/>
      <dgm:spPr/>
      <dgm:t>
        <a:bodyPr/>
        <a:lstStyle/>
        <a:p>
          <a:endParaRPr lang="en-GB"/>
        </a:p>
      </dgm:t>
    </dgm:pt>
    <dgm:pt modelId="{CE6AA7D6-763A-4925-B663-26719D2E2E7F}">
      <dgm:prSet/>
      <dgm:spPr/>
      <dgm:t>
        <a:bodyPr lIns="182880"/>
        <a:lstStyle/>
        <a:p>
          <a:r>
            <a:rPr lang="en-GB" dirty="0">
              <a:solidFill>
                <a:schemeClr val="bg1"/>
              </a:solidFill>
            </a:rPr>
            <a:t>Students are paid while they are learning.</a:t>
          </a:r>
        </a:p>
      </dgm:t>
    </dgm:pt>
    <dgm:pt modelId="{8E9C337F-2E27-4DF8-9952-1F2838420453}" type="parTrans" cxnId="{92A0479A-0851-4D1F-872F-84478CFA139D}">
      <dgm:prSet/>
      <dgm:spPr/>
      <dgm:t>
        <a:bodyPr/>
        <a:lstStyle/>
        <a:p>
          <a:endParaRPr lang="en-GB"/>
        </a:p>
      </dgm:t>
    </dgm:pt>
    <dgm:pt modelId="{EE4CA639-424B-4366-81C2-6FDD4DCA22DA}" type="sibTrans" cxnId="{92A0479A-0851-4D1F-872F-84478CFA139D}">
      <dgm:prSet/>
      <dgm:spPr/>
      <dgm:t>
        <a:bodyPr/>
        <a:lstStyle/>
        <a:p>
          <a:endParaRPr lang="en-GB"/>
        </a:p>
      </dgm:t>
    </dgm:pt>
    <dgm:pt modelId="{50FEC0DD-1460-4F4E-8A82-A100D15796E7}">
      <dgm:prSet/>
      <dgm:spPr/>
      <dgm:t>
        <a:bodyPr lIns="182880"/>
        <a:lstStyle/>
        <a:p>
          <a:r>
            <a:rPr lang="en-GB" dirty="0">
              <a:solidFill>
                <a:schemeClr val="bg1"/>
              </a:solidFill>
            </a:rPr>
            <a:t>Nationally recognized qualification</a:t>
          </a:r>
        </a:p>
      </dgm:t>
    </dgm:pt>
    <dgm:pt modelId="{8408741F-F4C0-45F3-A1C0-57ADAA1F4CD9}" type="parTrans" cxnId="{66B839EF-A71C-4758-B024-67930869D8F0}">
      <dgm:prSet/>
      <dgm:spPr/>
      <dgm:t>
        <a:bodyPr/>
        <a:lstStyle/>
        <a:p>
          <a:endParaRPr lang="en-GB"/>
        </a:p>
      </dgm:t>
    </dgm:pt>
    <dgm:pt modelId="{E663F0A0-9A7D-4840-8EA4-F8DCCAF19319}" type="sibTrans" cxnId="{66B839EF-A71C-4758-B024-67930869D8F0}">
      <dgm:prSet/>
      <dgm:spPr/>
      <dgm:t>
        <a:bodyPr/>
        <a:lstStyle/>
        <a:p>
          <a:endParaRPr lang="en-GB"/>
        </a:p>
      </dgm:t>
    </dgm:pt>
    <dgm:pt modelId="{5B3E82E3-E2F1-4F99-9278-67ED0891E540}">
      <dgm:prSet/>
      <dgm:spPr>
        <a:solidFill>
          <a:schemeClr val="accent2"/>
        </a:solidFill>
      </dgm:spPr>
      <dgm:t>
        <a:bodyPr lIns="182880"/>
        <a:lstStyle/>
        <a:p>
          <a:r>
            <a:rPr lang="en-GB" dirty="0">
              <a:solidFill>
                <a:schemeClr val="bg1"/>
              </a:solidFill>
            </a:rPr>
            <a:t>Crosswalks and points of transfer between academic and vocational studies.</a:t>
          </a:r>
        </a:p>
      </dgm:t>
    </dgm:pt>
    <dgm:pt modelId="{8F641713-5B13-4D07-9340-8EBDB2337941}" type="sibTrans" cxnId="{2A157150-AE4F-48C9-BB18-E0E4C49B1D53}">
      <dgm:prSet/>
      <dgm:spPr/>
      <dgm:t>
        <a:bodyPr/>
        <a:lstStyle/>
        <a:p>
          <a:endParaRPr lang="en-GB"/>
        </a:p>
      </dgm:t>
    </dgm:pt>
    <dgm:pt modelId="{D3B6DCB4-2836-4982-8BF0-46780B20EE78}" type="parTrans" cxnId="{2A157150-AE4F-48C9-BB18-E0E4C49B1D53}">
      <dgm:prSet/>
      <dgm:spPr/>
      <dgm:t>
        <a:bodyPr/>
        <a:lstStyle/>
        <a:p>
          <a:endParaRPr lang="en-GB"/>
        </a:p>
      </dgm:t>
    </dgm:pt>
    <dgm:pt modelId="{76018DFE-D960-459F-A74F-CDC9C6F1C01B}" type="pres">
      <dgm:prSet presAssocID="{19330E76-4FD8-47EB-9C24-84F70C164D84}" presName="cycle" presStyleCnt="0">
        <dgm:presLayoutVars>
          <dgm:dir/>
          <dgm:resizeHandles val="exact"/>
        </dgm:presLayoutVars>
      </dgm:prSet>
      <dgm:spPr/>
    </dgm:pt>
    <dgm:pt modelId="{065D33D3-7F9D-4A20-B9AC-7ADCF00DC06C}" type="pres">
      <dgm:prSet presAssocID="{444E3742-1CCC-4280-9D6A-E35FC841A189}" presName="node" presStyleLbl="node1" presStyleIdx="0" presStyleCnt="5">
        <dgm:presLayoutVars>
          <dgm:bulletEnabled val="1"/>
        </dgm:presLayoutVars>
      </dgm:prSet>
      <dgm:spPr/>
    </dgm:pt>
    <dgm:pt modelId="{EDBD4E56-4E66-4B1D-8DDC-453D607BC26C}" type="pres">
      <dgm:prSet presAssocID="{444E3742-1CCC-4280-9D6A-E35FC841A189}" presName="spNode" presStyleCnt="0"/>
      <dgm:spPr/>
    </dgm:pt>
    <dgm:pt modelId="{59151F00-1E14-4D9F-B609-3BF43ADC7089}" type="pres">
      <dgm:prSet presAssocID="{41867E51-B1F2-4ACF-BCFD-D9B390589F31}" presName="sibTrans" presStyleLbl="sibTrans1D1" presStyleIdx="0" presStyleCnt="5"/>
      <dgm:spPr/>
    </dgm:pt>
    <dgm:pt modelId="{31B7FED2-7BD1-4EA9-BABC-22C2B3AA6BAB}" type="pres">
      <dgm:prSet presAssocID="{B436DE00-568F-4638-9F82-14F5C24FB9F1}" presName="node" presStyleLbl="node1" presStyleIdx="1" presStyleCnt="5">
        <dgm:presLayoutVars>
          <dgm:bulletEnabled val="1"/>
        </dgm:presLayoutVars>
      </dgm:prSet>
      <dgm:spPr/>
    </dgm:pt>
    <dgm:pt modelId="{0616CC8A-AC6E-4357-89AF-3B689AE786E2}" type="pres">
      <dgm:prSet presAssocID="{B436DE00-568F-4638-9F82-14F5C24FB9F1}" presName="spNode" presStyleCnt="0"/>
      <dgm:spPr/>
    </dgm:pt>
    <dgm:pt modelId="{F4CCE7C3-4A13-4FA6-8E2E-6AA66B2AD841}" type="pres">
      <dgm:prSet presAssocID="{F9DF5B2C-5A16-4877-B9C0-55286BC518CA}" presName="sibTrans" presStyleLbl="sibTrans1D1" presStyleIdx="1" presStyleCnt="5"/>
      <dgm:spPr/>
    </dgm:pt>
    <dgm:pt modelId="{0D28DF28-A699-49E0-A0A3-8287DFE9371D}" type="pres">
      <dgm:prSet presAssocID="{CE6AA7D6-763A-4925-B663-26719D2E2E7F}" presName="node" presStyleLbl="node1" presStyleIdx="2" presStyleCnt="5">
        <dgm:presLayoutVars>
          <dgm:bulletEnabled val="1"/>
        </dgm:presLayoutVars>
      </dgm:prSet>
      <dgm:spPr/>
    </dgm:pt>
    <dgm:pt modelId="{81793387-1AFB-4C44-AECC-D7F1B6011961}" type="pres">
      <dgm:prSet presAssocID="{CE6AA7D6-763A-4925-B663-26719D2E2E7F}" presName="spNode" presStyleCnt="0"/>
      <dgm:spPr/>
    </dgm:pt>
    <dgm:pt modelId="{2D94C683-B001-47FC-A8A0-BFC96E16486F}" type="pres">
      <dgm:prSet presAssocID="{EE4CA639-424B-4366-81C2-6FDD4DCA22DA}" presName="sibTrans" presStyleLbl="sibTrans1D1" presStyleIdx="2" presStyleCnt="5"/>
      <dgm:spPr/>
    </dgm:pt>
    <dgm:pt modelId="{A2D5BA40-80FF-4BB7-9465-AE7E85A26A09}" type="pres">
      <dgm:prSet presAssocID="{50FEC0DD-1460-4F4E-8A82-A100D15796E7}" presName="node" presStyleLbl="node1" presStyleIdx="3" presStyleCnt="5">
        <dgm:presLayoutVars>
          <dgm:bulletEnabled val="1"/>
        </dgm:presLayoutVars>
      </dgm:prSet>
      <dgm:spPr/>
    </dgm:pt>
    <dgm:pt modelId="{5134FDD8-D860-49C2-A887-2A4EB7CF6A60}" type="pres">
      <dgm:prSet presAssocID="{50FEC0DD-1460-4F4E-8A82-A100D15796E7}" presName="spNode" presStyleCnt="0"/>
      <dgm:spPr/>
    </dgm:pt>
    <dgm:pt modelId="{C4329CED-39CC-41F6-A2D3-8D759B61E302}" type="pres">
      <dgm:prSet presAssocID="{E663F0A0-9A7D-4840-8EA4-F8DCCAF19319}" presName="sibTrans" presStyleLbl="sibTrans1D1" presStyleIdx="3" presStyleCnt="5"/>
      <dgm:spPr/>
    </dgm:pt>
    <dgm:pt modelId="{4DE020E6-00FD-4044-B385-91D875ED82EC}" type="pres">
      <dgm:prSet presAssocID="{5B3E82E3-E2F1-4F99-9278-67ED0891E540}" presName="node" presStyleLbl="node1" presStyleIdx="4" presStyleCnt="5">
        <dgm:presLayoutVars>
          <dgm:bulletEnabled val="1"/>
        </dgm:presLayoutVars>
      </dgm:prSet>
      <dgm:spPr/>
    </dgm:pt>
    <dgm:pt modelId="{E8D79D67-EB65-4DC8-B3AA-6F5C6BC57C91}" type="pres">
      <dgm:prSet presAssocID="{5B3E82E3-E2F1-4F99-9278-67ED0891E540}" presName="spNode" presStyleCnt="0"/>
      <dgm:spPr/>
    </dgm:pt>
    <dgm:pt modelId="{9E88142D-CDF5-447B-B9CA-2A326210C59A}" type="pres">
      <dgm:prSet presAssocID="{8F641713-5B13-4D07-9340-8EBDB2337941}" presName="sibTrans" presStyleLbl="sibTrans1D1" presStyleIdx="4" presStyleCnt="5"/>
      <dgm:spPr/>
    </dgm:pt>
  </dgm:ptLst>
  <dgm:cxnLst>
    <dgm:cxn modelId="{65B66929-0EE2-4675-B726-C69123F192F4}" type="presOf" srcId="{19330E76-4FD8-47EB-9C24-84F70C164D84}" destId="{76018DFE-D960-459F-A74F-CDC9C6F1C01B}" srcOrd="0" destOrd="0" presId="urn:microsoft.com/office/officeart/2005/8/layout/cycle6"/>
    <dgm:cxn modelId="{221F9F30-AFF4-4E37-857B-B81309A78CBB}" type="presOf" srcId="{CE6AA7D6-763A-4925-B663-26719D2E2E7F}" destId="{0D28DF28-A699-49E0-A0A3-8287DFE9371D}" srcOrd="0" destOrd="0" presId="urn:microsoft.com/office/officeart/2005/8/layout/cycle6"/>
    <dgm:cxn modelId="{2CE39037-B065-4F72-83B8-BAD4489F2046}" type="presOf" srcId="{E663F0A0-9A7D-4840-8EA4-F8DCCAF19319}" destId="{C4329CED-39CC-41F6-A2D3-8D759B61E302}" srcOrd="0" destOrd="0" presId="urn:microsoft.com/office/officeart/2005/8/layout/cycle6"/>
    <dgm:cxn modelId="{5BDC715C-03C9-44F3-AA16-05251D686E4D}" type="presOf" srcId="{444E3742-1CCC-4280-9D6A-E35FC841A189}" destId="{065D33D3-7F9D-4A20-B9AC-7ADCF00DC06C}" srcOrd="0" destOrd="0" presId="urn:microsoft.com/office/officeart/2005/8/layout/cycle6"/>
    <dgm:cxn modelId="{D41F1C65-B84B-4EC6-99E8-465C7D8F6FBE}" type="presOf" srcId="{F9DF5B2C-5A16-4877-B9C0-55286BC518CA}" destId="{F4CCE7C3-4A13-4FA6-8E2E-6AA66B2AD841}" srcOrd="0" destOrd="0" presId="urn:microsoft.com/office/officeart/2005/8/layout/cycle6"/>
    <dgm:cxn modelId="{5B8D9F66-FD4F-4CF8-80BA-408B295C9F14}" type="presOf" srcId="{B436DE00-568F-4638-9F82-14F5C24FB9F1}" destId="{31B7FED2-7BD1-4EA9-BABC-22C2B3AA6BAB}" srcOrd="0" destOrd="0" presId="urn:microsoft.com/office/officeart/2005/8/layout/cycle6"/>
    <dgm:cxn modelId="{9D1BC367-031A-404B-A59B-7DAF6A7A213C}" srcId="{19330E76-4FD8-47EB-9C24-84F70C164D84}" destId="{444E3742-1CCC-4280-9D6A-E35FC841A189}" srcOrd="0" destOrd="0" parTransId="{AAE1E3E8-0DD5-430B-AD85-6DC345260B56}" sibTransId="{41867E51-B1F2-4ACF-BCFD-D9B390589F31}"/>
    <dgm:cxn modelId="{50884D50-31AA-49EF-B7E2-6722273E9324}" type="presOf" srcId="{50FEC0DD-1460-4F4E-8A82-A100D15796E7}" destId="{A2D5BA40-80FF-4BB7-9465-AE7E85A26A09}" srcOrd="0" destOrd="0" presId="urn:microsoft.com/office/officeart/2005/8/layout/cycle6"/>
    <dgm:cxn modelId="{2A157150-AE4F-48C9-BB18-E0E4C49B1D53}" srcId="{19330E76-4FD8-47EB-9C24-84F70C164D84}" destId="{5B3E82E3-E2F1-4F99-9278-67ED0891E540}" srcOrd="4" destOrd="0" parTransId="{D3B6DCB4-2836-4982-8BF0-46780B20EE78}" sibTransId="{8F641713-5B13-4D07-9340-8EBDB2337941}"/>
    <dgm:cxn modelId="{92A0479A-0851-4D1F-872F-84478CFA139D}" srcId="{19330E76-4FD8-47EB-9C24-84F70C164D84}" destId="{CE6AA7D6-763A-4925-B663-26719D2E2E7F}" srcOrd="2" destOrd="0" parTransId="{8E9C337F-2E27-4DF8-9952-1F2838420453}" sibTransId="{EE4CA639-424B-4366-81C2-6FDD4DCA22DA}"/>
    <dgm:cxn modelId="{211D0CA0-F828-4317-A848-A27B9606ADFD}" type="presOf" srcId="{5B3E82E3-E2F1-4F99-9278-67ED0891E540}" destId="{4DE020E6-00FD-4044-B385-91D875ED82EC}" srcOrd="0" destOrd="0" presId="urn:microsoft.com/office/officeart/2005/8/layout/cycle6"/>
    <dgm:cxn modelId="{1F1674B1-DBCE-49F6-BB9D-CA8F39C15906}" srcId="{19330E76-4FD8-47EB-9C24-84F70C164D84}" destId="{B436DE00-568F-4638-9F82-14F5C24FB9F1}" srcOrd="1" destOrd="0" parTransId="{1DE78DC9-406F-4BCF-9FCE-422617875711}" sibTransId="{F9DF5B2C-5A16-4877-B9C0-55286BC518CA}"/>
    <dgm:cxn modelId="{4C788EED-9802-4CF9-BAB6-7073A44E6362}" type="presOf" srcId="{8F641713-5B13-4D07-9340-8EBDB2337941}" destId="{9E88142D-CDF5-447B-B9CA-2A326210C59A}" srcOrd="0" destOrd="0" presId="urn:microsoft.com/office/officeart/2005/8/layout/cycle6"/>
    <dgm:cxn modelId="{66B839EF-A71C-4758-B024-67930869D8F0}" srcId="{19330E76-4FD8-47EB-9C24-84F70C164D84}" destId="{50FEC0DD-1460-4F4E-8A82-A100D15796E7}" srcOrd="3" destOrd="0" parTransId="{8408741F-F4C0-45F3-A1C0-57ADAA1F4CD9}" sibTransId="{E663F0A0-9A7D-4840-8EA4-F8DCCAF19319}"/>
    <dgm:cxn modelId="{1607B2F1-23C1-4E42-90F2-245D0782109F}" type="presOf" srcId="{EE4CA639-424B-4366-81C2-6FDD4DCA22DA}" destId="{2D94C683-B001-47FC-A8A0-BFC96E16486F}" srcOrd="0" destOrd="0" presId="urn:microsoft.com/office/officeart/2005/8/layout/cycle6"/>
    <dgm:cxn modelId="{73ADC6FC-6543-4D60-A23B-C629AA917DC5}" type="presOf" srcId="{41867E51-B1F2-4ACF-BCFD-D9B390589F31}" destId="{59151F00-1E14-4D9F-B609-3BF43ADC7089}" srcOrd="0" destOrd="0" presId="urn:microsoft.com/office/officeart/2005/8/layout/cycle6"/>
    <dgm:cxn modelId="{75189438-6B69-45A7-920C-68D452B8F60F}" type="presParOf" srcId="{76018DFE-D960-459F-A74F-CDC9C6F1C01B}" destId="{065D33D3-7F9D-4A20-B9AC-7ADCF00DC06C}" srcOrd="0" destOrd="0" presId="urn:microsoft.com/office/officeart/2005/8/layout/cycle6"/>
    <dgm:cxn modelId="{B88CCBEB-297A-4606-81B1-D92E16C327D0}" type="presParOf" srcId="{76018DFE-D960-459F-A74F-CDC9C6F1C01B}" destId="{EDBD4E56-4E66-4B1D-8DDC-453D607BC26C}" srcOrd="1" destOrd="0" presId="urn:microsoft.com/office/officeart/2005/8/layout/cycle6"/>
    <dgm:cxn modelId="{EF2599E4-B747-4D01-8E00-CE8402887E4E}" type="presParOf" srcId="{76018DFE-D960-459F-A74F-CDC9C6F1C01B}" destId="{59151F00-1E14-4D9F-B609-3BF43ADC7089}" srcOrd="2" destOrd="0" presId="urn:microsoft.com/office/officeart/2005/8/layout/cycle6"/>
    <dgm:cxn modelId="{9CF1DF4B-F4EB-415B-9A7A-722B28FB56F8}" type="presParOf" srcId="{76018DFE-D960-459F-A74F-CDC9C6F1C01B}" destId="{31B7FED2-7BD1-4EA9-BABC-22C2B3AA6BAB}" srcOrd="3" destOrd="0" presId="urn:microsoft.com/office/officeart/2005/8/layout/cycle6"/>
    <dgm:cxn modelId="{62E3EE08-2C6D-4EDE-9F94-91319DC72AAB}" type="presParOf" srcId="{76018DFE-D960-459F-A74F-CDC9C6F1C01B}" destId="{0616CC8A-AC6E-4357-89AF-3B689AE786E2}" srcOrd="4" destOrd="0" presId="urn:microsoft.com/office/officeart/2005/8/layout/cycle6"/>
    <dgm:cxn modelId="{5E6A3B37-87FC-4933-80CE-684DE962603A}" type="presParOf" srcId="{76018DFE-D960-459F-A74F-CDC9C6F1C01B}" destId="{F4CCE7C3-4A13-4FA6-8E2E-6AA66B2AD841}" srcOrd="5" destOrd="0" presId="urn:microsoft.com/office/officeart/2005/8/layout/cycle6"/>
    <dgm:cxn modelId="{ABD95C68-E379-4DC8-838A-73B1E30D2DBD}" type="presParOf" srcId="{76018DFE-D960-459F-A74F-CDC9C6F1C01B}" destId="{0D28DF28-A699-49E0-A0A3-8287DFE9371D}" srcOrd="6" destOrd="0" presId="urn:microsoft.com/office/officeart/2005/8/layout/cycle6"/>
    <dgm:cxn modelId="{5B90AA8D-3B26-4869-9892-373A53639F8B}" type="presParOf" srcId="{76018DFE-D960-459F-A74F-CDC9C6F1C01B}" destId="{81793387-1AFB-4C44-AECC-D7F1B6011961}" srcOrd="7" destOrd="0" presId="urn:microsoft.com/office/officeart/2005/8/layout/cycle6"/>
    <dgm:cxn modelId="{CA1087B3-F249-48A6-BA1B-F6F3317D596F}" type="presParOf" srcId="{76018DFE-D960-459F-A74F-CDC9C6F1C01B}" destId="{2D94C683-B001-47FC-A8A0-BFC96E16486F}" srcOrd="8" destOrd="0" presId="urn:microsoft.com/office/officeart/2005/8/layout/cycle6"/>
    <dgm:cxn modelId="{E1553621-8083-4619-82F1-CB2BA55D2660}" type="presParOf" srcId="{76018DFE-D960-459F-A74F-CDC9C6F1C01B}" destId="{A2D5BA40-80FF-4BB7-9465-AE7E85A26A09}" srcOrd="9" destOrd="0" presId="urn:microsoft.com/office/officeart/2005/8/layout/cycle6"/>
    <dgm:cxn modelId="{6960F7D5-730B-4153-81C0-368C1D546514}" type="presParOf" srcId="{76018DFE-D960-459F-A74F-CDC9C6F1C01B}" destId="{5134FDD8-D860-49C2-A887-2A4EB7CF6A60}" srcOrd="10" destOrd="0" presId="urn:microsoft.com/office/officeart/2005/8/layout/cycle6"/>
    <dgm:cxn modelId="{78305919-4753-4836-BB4E-456B73EC71CC}" type="presParOf" srcId="{76018DFE-D960-459F-A74F-CDC9C6F1C01B}" destId="{C4329CED-39CC-41F6-A2D3-8D759B61E302}" srcOrd="11" destOrd="0" presId="urn:microsoft.com/office/officeart/2005/8/layout/cycle6"/>
    <dgm:cxn modelId="{EFDEE675-C04A-47C5-A17B-D72444450042}" type="presParOf" srcId="{76018DFE-D960-459F-A74F-CDC9C6F1C01B}" destId="{4DE020E6-00FD-4044-B385-91D875ED82EC}" srcOrd="12" destOrd="0" presId="urn:microsoft.com/office/officeart/2005/8/layout/cycle6"/>
    <dgm:cxn modelId="{F12AA32D-4E06-4083-9678-03F67B5A1463}" type="presParOf" srcId="{76018DFE-D960-459F-A74F-CDC9C6F1C01B}" destId="{E8D79D67-EB65-4DC8-B3AA-6F5C6BC57C91}" srcOrd="13" destOrd="0" presId="urn:microsoft.com/office/officeart/2005/8/layout/cycle6"/>
    <dgm:cxn modelId="{E9739283-1ECE-4BB5-B147-CE1D73ECB7C8}" type="presParOf" srcId="{76018DFE-D960-459F-A74F-CDC9C6F1C01B}" destId="{9E88142D-CDF5-447B-B9CA-2A326210C59A}"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249D45-0274-44AA-8BB6-E8107525736F}">
      <dsp:nvSpPr>
        <dsp:cNvPr id="0" name=""/>
        <dsp:cNvSpPr/>
      </dsp:nvSpPr>
      <dsp:spPr>
        <a:xfrm>
          <a:off x="0" y="21136"/>
          <a:ext cx="6096000" cy="108108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Swiss Education Delegation for Information and Documentation</a:t>
          </a:r>
        </a:p>
      </dsp:txBody>
      <dsp:txXfrm>
        <a:off x="52774" y="73910"/>
        <a:ext cx="5990452" cy="975532"/>
      </dsp:txXfrm>
    </dsp:sp>
    <dsp:sp modelId="{E53D1521-0DB4-40A7-9269-87F08BC92038}">
      <dsp:nvSpPr>
        <dsp:cNvPr id="0" name=""/>
        <dsp:cNvSpPr/>
      </dsp:nvSpPr>
      <dsp:spPr>
        <a:xfrm>
          <a:off x="0" y="1182856"/>
          <a:ext cx="6096000" cy="108108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Swiss Library Association</a:t>
          </a:r>
          <a:endParaRPr lang="en-GB" sz="2800" kern="1200" dirty="0"/>
        </a:p>
      </dsp:txBody>
      <dsp:txXfrm>
        <a:off x="52774" y="1235630"/>
        <a:ext cx="5990452" cy="975532"/>
      </dsp:txXfrm>
    </dsp:sp>
    <dsp:sp modelId="{63514C6D-0762-4A2E-8163-D803DB6DCB83}">
      <dsp:nvSpPr>
        <dsp:cNvPr id="0" name=""/>
        <dsp:cNvSpPr/>
      </dsp:nvSpPr>
      <dsp:spPr>
        <a:xfrm>
          <a:off x="0" y="2312445"/>
          <a:ext cx="6096000" cy="108108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Erasmus/Leonardo Programme</a:t>
          </a:r>
        </a:p>
      </dsp:txBody>
      <dsp:txXfrm>
        <a:off x="52774" y="2365219"/>
        <a:ext cx="5990452" cy="975532"/>
      </dsp:txXfrm>
    </dsp:sp>
    <dsp:sp modelId="{659F53A5-2437-44F3-8B73-93A8618867BE}">
      <dsp:nvSpPr>
        <dsp:cNvPr id="0" name=""/>
        <dsp:cNvSpPr/>
      </dsp:nvSpPr>
      <dsp:spPr>
        <a:xfrm>
          <a:off x="0" y="3506296"/>
          <a:ext cx="6096000" cy="108108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Britta Biedermann</a:t>
          </a:r>
        </a:p>
      </dsp:txBody>
      <dsp:txXfrm>
        <a:off x="52774" y="3559070"/>
        <a:ext cx="5990452" cy="975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14C6D-0762-4A2E-8163-D803DB6DCB83}">
      <dsp:nvSpPr>
        <dsp:cNvPr id="0" name=""/>
        <dsp:cNvSpPr/>
      </dsp:nvSpPr>
      <dsp:spPr>
        <a:xfrm>
          <a:off x="0" y="0"/>
          <a:ext cx="4495800" cy="117877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b="1" kern="1200" dirty="0"/>
            <a:t>University Library</a:t>
          </a:r>
          <a:r>
            <a:rPr lang="en-GB" sz="3100" kern="1200" dirty="0"/>
            <a:t> </a:t>
          </a:r>
        </a:p>
      </dsp:txBody>
      <dsp:txXfrm>
        <a:off x="57543" y="57543"/>
        <a:ext cx="4380714" cy="1063689"/>
      </dsp:txXfrm>
    </dsp:sp>
    <dsp:sp modelId="{1B1E4999-D968-4389-A506-8929B39C511D}">
      <dsp:nvSpPr>
        <dsp:cNvPr id="0" name=""/>
        <dsp:cNvSpPr/>
      </dsp:nvSpPr>
      <dsp:spPr>
        <a:xfrm>
          <a:off x="0" y="1291184"/>
          <a:ext cx="4495800" cy="1178775"/>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b="1" kern="1200" dirty="0"/>
            <a:t>Cantonal Library</a:t>
          </a:r>
          <a:r>
            <a:rPr lang="en-GB" sz="3100" kern="1200" dirty="0"/>
            <a:t> </a:t>
          </a:r>
        </a:p>
      </dsp:txBody>
      <dsp:txXfrm>
        <a:off x="57543" y="1348727"/>
        <a:ext cx="4380714" cy="1063689"/>
      </dsp:txXfrm>
    </dsp:sp>
    <dsp:sp modelId="{58834F37-2DFF-4DE8-A90C-16EBE443D7D8}">
      <dsp:nvSpPr>
        <dsp:cNvPr id="0" name=""/>
        <dsp:cNvSpPr/>
      </dsp:nvSpPr>
      <dsp:spPr>
        <a:xfrm>
          <a:off x="0" y="2559240"/>
          <a:ext cx="4495800" cy="117877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b="1" kern="1200" dirty="0"/>
            <a:t>City Public Library </a:t>
          </a:r>
          <a:endParaRPr lang="en-GB" sz="3100" kern="1200" dirty="0"/>
        </a:p>
      </dsp:txBody>
      <dsp:txXfrm>
        <a:off x="57543" y="2616783"/>
        <a:ext cx="4380714" cy="1063689"/>
      </dsp:txXfrm>
    </dsp:sp>
    <dsp:sp modelId="{224C4958-50AB-430E-AAAF-1C51AF850BC4}">
      <dsp:nvSpPr>
        <dsp:cNvPr id="0" name=""/>
        <dsp:cNvSpPr/>
      </dsp:nvSpPr>
      <dsp:spPr>
        <a:xfrm>
          <a:off x="0" y="3827295"/>
          <a:ext cx="4495800" cy="1178775"/>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b="1" kern="1200" dirty="0"/>
            <a:t>Special Collections and Archives</a:t>
          </a:r>
        </a:p>
      </dsp:txBody>
      <dsp:txXfrm>
        <a:off x="57543" y="3884838"/>
        <a:ext cx="4380714" cy="10636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14C6D-0762-4A2E-8163-D803DB6DCB83}">
      <dsp:nvSpPr>
        <dsp:cNvPr id="0" name=""/>
        <dsp:cNvSpPr/>
      </dsp:nvSpPr>
      <dsp:spPr>
        <a:xfrm>
          <a:off x="0" y="645648"/>
          <a:ext cx="4800600" cy="83655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43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solidFill>
                <a:schemeClr val="bg1"/>
              </a:solidFill>
            </a:rPr>
            <a:t>Founded in 1870</a:t>
          </a:r>
        </a:p>
      </dsp:txBody>
      <dsp:txXfrm>
        <a:off x="40837" y="686485"/>
        <a:ext cx="4718926" cy="754876"/>
      </dsp:txXfrm>
    </dsp:sp>
    <dsp:sp modelId="{9BB6D02E-0DB7-4CA0-BB9F-CC6E1C8FDF01}">
      <dsp:nvSpPr>
        <dsp:cNvPr id="0" name=""/>
        <dsp:cNvSpPr/>
      </dsp:nvSpPr>
      <dsp:spPr>
        <a:xfrm>
          <a:off x="0" y="1570803"/>
          <a:ext cx="4800600" cy="83655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43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solidFill>
                <a:schemeClr val="bg1"/>
              </a:solidFill>
            </a:rPr>
            <a:t>91.000 prints, 27.000 manuscripts, 10.000 photographs</a:t>
          </a:r>
        </a:p>
      </dsp:txBody>
      <dsp:txXfrm>
        <a:off x="40837" y="1611640"/>
        <a:ext cx="4718926" cy="754876"/>
      </dsp:txXfrm>
    </dsp:sp>
    <dsp:sp modelId="{537F309E-359C-4262-8ED3-ED21C69EC968}">
      <dsp:nvSpPr>
        <dsp:cNvPr id="0" name=""/>
        <dsp:cNvSpPr/>
      </dsp:nvSpPr>
      <dsp:spPr>
        <a:xfrm>
          <a:off x="0" y="2470713"/>
          <a:ext cx="4800600" cy="83655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43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solidFill>
                <a:schemeClr val="bg1"/>
              </a:solidFill>
            </a:rPr>
            <a:t>1918 – Poland gained independence </a:t>
          </a:r>
        </a:p>
      </dsp:txBody>
      <dsp:txXfrm>
        <a:off x="40837" y="2511550"/>
        <a:ext cx="4718926" cy="754876"/>
      </dsp:txXfrm>
    </dsp:sp>
    <dsp:sp modelId="{5B1F450A-F8D2-482B-876F-855E36883B39}">
      <dsp:nvSpPr>
        <dsp:cNvPr id="0" name=""/>
        <dsp:cNvSpPr/>
      </dsp:nvSpPr>
      <dsp:spPr>
        <a:xfrm>
          <a:off x="0" y="3370623"/>
          <a:ext cx="4800600" cy="83655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43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solidFill>
                <a:schemeClr val="bg1"/>
              </a:solidFill>
            </a:rPr>
            <a:t>1927 – collections transported to Poland</a:t>
          </a:r>
        </a:p>
      </dsp:txBody>
      <dsp:txXfrm>
        <a:off x="40837" y="3411460"/>
        <a:ext cx="4718926" cy="7548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14C6D-0762-4A2E-8163-D803DB6DCB83}">
      <dsp:nvSpPr>
        <dsp:cNvPr id="0" name=""/>
        <dsp:cNvSpPr/>
      </dsp:nvSpPr>
      <dsp:spPr>
        <a:xfrm>
          <a:off x="0" y="469612"/>
          <a:ext cx="7848600" cy="585000"/>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u="none" strike="noStrike" kern="1200" dirty="0"/>
            <a:t>GDP per capita is one of the highest in in the world</a:t>
          </a:r>
        </a:p>
      </dsp:txBody>
      <dsp:txXfrm>
        <a:off x="28557" y="498169"/>
        <a:ext cx="7791486" cy="527886"/>
      </dsp:txXfrm>
    </dsp:sp>
    <dsp:sp modelId="{70FAA747-7C67-4077-9963-E06B1433F8CF}">
      <dsp:nvSpPr>
        <dsp:cNvPr id="0" name=""/>
        <dsp:cNvSpPr/>
      </dsp:nvSpPr>
      <dsp:spPr>
        <a:xfrm>
          <a:off x="0" y="1143000"/>
          <a:ext cx="7848600" cy="585000"/>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Unemployment rate below 4 percent</a:t>
          </a:r>
        </a:p>
      </dsp:txBody>
      <dsp:txXfrm>
        <a:off x="28557" y="1171557"/>
        <a:ext cx="7791486" cy="527886"/>
      </dsp:txXfrm>
    </dsp:sp>
    <dsp:sp modelId="{2C6C022B-63CA-411B-ADA9-3FA757F23417}">
      <dsp:nvSpPr>
        <dsp:cNvPr id="0" name=""/>
        <dsp:cNvSpPr/>
      </dsp:nvSpPr>
      <dsp:spPr>
        <a:xfrm>
          <a:off x="0" y="1812300"/>
          <a:ext cx="7848600" cy="585000"/>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strike="noStrike" kern="1200" dirty="0"/>
            <a:t>Comes in the top five in the World Happiness Report </a:t>
          </a:r>
        </a:p>
      </dsp:txBody>
      <dsp:txXfrm>
        <a:off x="28557" y="1840857"/>
        <a:ext cx="7791486" cy="5278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7A2FA-8D6A-44A1-A572-36D38257E137}">
      <dsp:nvSpPr>
        <dsp:cNvPr id="0" name=""/>
        <dsp:cNvSpPr/>
      </dsp:nvSpPr>
      <dsp:spPr>
        <a:xfrm>
          <a:off x="3903" y="0"/>
          <a:ext cx="7993192" cy="1371600"/>
        </a:xfrm>
        <a:prstGeom prst="roundRect">
          <a:avLst/>
        </a:prstGeom>
        <a:solidFill>
          <a:schemeClr val="accent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GB" sz="2800" kern="1200" dirty="0"/>
            <a:t>Switzerland’s vocational education and training (VET) system is a very important contributor to the country’s economic success. *</a:t>
          </a:r>
        </a:p>
      </dsp:txBody>
      <dsp:txXfrm>
        <a:off x="70859" y="66956"/>
        <a:ext cx="7859280" cy="12376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D33D3-7F9D-4A20-B9AC-7ADCF00DC06C}">
      <dsp:nvSpPr>
        <dsp:cNvPr id="0" name=""/>
        <dsp:cNvSpPr/>
      </dsp:nvSpPr>
      <dsp:spPr>
        <a:xfrm>
          <a:off x="2613306" y="3235"/>
          <a:ext cx="1657055" cy="107708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bg1"/>
              </a:solidFill>
            </a:rPr>
            <a:t>Young people in a setting with adults.</a:t>
          </a:r>
        </a:p>
      </dsp:txBody>
      <dsp:txXfrm>
        <a:off x="2665885" y="55814"/>
        <a:ext cx="1551897" cy="971927"/>
      </dsp:txXfrm>
    </dsp:sp>
    <dsp:sp modelId="{59151F00-1E14-4D9F-B609-3BF43ADC7089}">
      <dsp:nvSpPr>
        <dsp:cNvPr id="0" name=""/>
        <dsp:cNvSpPr/>
      </dsp:nvSpPr>
      <dsp:spPr>
        <a:xfrm>
          <a:off x="1290926" y="541778"/>
          <a:ext cx="4301815" cy="4301815"/>
        </a:xfrm>
        <a:custGeom>
          <a:avLst/>
          <a:gdLst/>
          <a:ahLst/>
          <a:cxnLst/>
          <a:rect l="0" t="0" r="0" b="0"/>
          <a:pathLst>
            <a:path>
              <a:moveTo>
                <a:pt x="2990806" y="170762"/>
              </a:moveTo>
              <a:arcTo wR="2150907" hR="2150907" stAng="17579083" swAng="1960356"/>
            </a:path>
          </a:pathLst>
        </a:custGeom>
        <a:no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31B7FED2-7BD1-4EA9-BABC-22C2B3AA6BAB}">
      <dsp:nvSpPr>
        <dsp:cNvPr id="0" name=""/>
        <dsp:cNvSpPr/>
      </dsp:nvSpPr>
      <dsp:spPr>
        <a:xfrm>
          <a:off x="4658941" y="1489476"/>
          <a:ext cx="1657055" cy="1077085"/>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bg1"/>
              </a:solidFill>
            </a:rPr>
            <a:t>Hands-on learning.</a:t>
          </a:r>
        </a:p>
      </dsp:txBody>
      <dsp:txXfrm>
        <a:off x="4711520" y="1542055"/>
        <a:ext cx="1551897" cy="971927"/>
      </dsp:txXfrm>
    </dsp:sp>
    <dsp:sp modelId="{F4CCE7C3-4A13-4FA6-8E2E-6AA66B2AD841}">
      <dsp:nvSpPr>
        <dsp:cNvPr id="0" name=""/>
        <dsp:cNvSpPr/>
      </dsp:nvSpPr>
      <dsp:spPr>
        <a:xfrm>
          <a:off x="1290926" y="541778"/>
          <a:ext cx="4301815" cy="4301815"/>
        </a:xfrm>
        <a:custGeom>
          <a:avLst/>
          <a:gdLst/>
          <a:ahLst/>
          <a:cxnLst/>
          <a:rect l="0" t="0" r="0" b="0"/>
          <a:pathLst>
            <a:path>
              <a:moveTo>
                <a:pt x="4298877" y="2038527"/>
              </a:moveTo>
              <a:arcTo wR="2150907" hR="2150907" stAng="21420303" swAng="2195395"/>
            </a:path>
          </a:pathLst>
        </a:custGeom>
        <a:no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0D28DF28-A699-49E0-A0A3-8287DFE9371D}">
      <dsp:nvSpPr>
        <dsp:cNvPr id="0" name=""/>
        <dsp:cNvSpPr/>
      </dsp:nvSpPr>
      <dsp:spPr>
        <a:xfrm>
          <a:off x="3877578" y="3894264"/>
          <a:ext cx="1657055" cy="107708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bg1"/>
              </a:solidFill>
            </a:rPr>
            <a:t>Students are paid while they are learning.</a:t>
          </a:r>
        </a:p>
      </dsp:txBody>
      <dsp:txXfrm>
        <a:off x="3930157" y="3946843"/>
        <a:ext cx="1551897" cy="971927"/>
      </dsp:txXfrm>
    </dsp:sp>
    <dsp:sp modelId="{2D94C683-B001-47FC-A8A0-BFC96E16486F}">
      <dsp:nvSpPr>
        <dsp:cNvPr id="0" name=""/>
        <dsp:cNvSpPr/>
      </dsp:nvSpPr>
      <dsp:spPr>
        <a:xfrm>
          <a:off x="1290926" y="541778"/>
          <a:ext cx="4301815" cy="4301815"/>
        </a:xfrm>
        <a:custGeom>
          <a:avLst/>
          <a:gdLst/>
          <a:ahLst/>
          <a:cxnLst/>
          <a:rect l="0" t="0" r="0" b="0"/>
          <a:pathLst>
            <a:path>
              <a:moveTo>
                <a:pt x="2578114" y="4258963"/>
              </a:moveTo>
              <a:arcTo wR="2150907" hR="2150907" stAng="4712635" swAng="1374731"/>
            </a:path>
          </a:pathLst>
        </a:custGeom>
        <a:no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A2D5BA40-80FF-4BB7-9465-AE7E85A26A09}">
      <dsp:nvSpPr>
        <dsp:cNvPr id="0" name=""/>
        <dsp:cNvSpPr/>
      </dsp:nvSpPr>
      <dsp:spPr>
        <a:xfrm>
          <a:off x="1349035" y="3894264"/>
          <a:ext cx="1657055" cy="1077085"/>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bg1"/>
              </a:solidFill>
            </a:rPr>
            <a:t>Nationally recognized qualification</a:t>
          </a:r>
        </a:p>
      </dsp:txBody>
      <dsp:txXfrm>
        <a:off x="1401614" y="3946843"/>
        <a:ext cx="1551897" cy="971927"/>
      </dsp:txXfrm>
    </dsp:sp>
    <dsp:sp modelId="{C4329CED-39CC-41F6-A2D3-8D759B61E302}">
      <dsp:nvSpPr>
        <dsp:cNvPr id="0" name=""/>
        <dsp:cNvSpPr/>
      </dsp:nvSpPr>
      <dsp:spPr>
        <a:xfrm>
          <a:off x="1290926" y="541778"/>
          <a:ext cx="4301815" cy="4301815"/>
        </a:xfrm>
        <a:custGeom>
          <a:avLst/>
          <a:gdLst/>
          <a:ahLst/>
          <a:cxnLst/>
          <a:rect l="0" t="0" r="0" b="0"/>
          <a:pathLst>
            <a:path>
              <a:moveTo>
                <a:pt x="359266" y="3341044"/>
              </a:moveTo>
              <a:arcTo wR="2150907" hR="2150907" stAng="8784302" swAng="2195395"/>
            </a:path>
          </a:pathLst>
        </a:custGeom>
        <a:no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4DE020E6-00FD-4044-B385-91D875ED82EC}">
      <dsp:nvSpPr>
        <dsp:cNvPr id="0" name=""/>
        <dsp:cNvSpPr/>
      </dsp:nvSpPr>
      <dsp:spPr>
        <a:xfrm>
          <a:off x="567671" y="1489476"/>
          <a:ext cx="1657055" cy="1077085"/>
        </a:xfrm>
        <a:prstGeom prst="roundRect">
          <a:avLst/>
        </a:prstGeom>
        <a:solidFill>
          <a:schemeClr val="accent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bg1"/>
              </a:solidFill>
            </a:rPr>
            <a:t>Crosswalks and points of transfer between academic and vocational studies.</a:t>
          </a:r>
        </a:p>
      </dsp:txBody>
      <dsp:txXfrm>
        <a:off x="620250" y="1542055"/>
        <a:ext cx="1551897" cy="971927"/>
      </dsp:txXfrm>
    </dsp:sp>
    <dsp:sp modelId="{9E88142D-CDF5-447B-B9CA-2A326210C59A}">
      <dsp:nvSpPr>
        <dsp:cNvPr id="0" name=""/>
        <dsp:cNvSpPr/>
      </dsp:nvSpPr>
      <dsp:spPr>
        <a:xfrm>
          <a:off x="1290926" y="541778"/>
          <a:ext cx="4301815" cy="4301815"/>
        </a:xfrm>
        <a:custGeom>
          <a:avLst/>
          <a:gdLst/>
          <a:ahLst/>
          <a:cxnLst/>
          <a:rect l="0" t="0" r="0" b="0"/>
          <a:pathLst>
            <a:path>
              <a:moveTo>
                <a:pt x="374949" y="937492"/>
              </a:moveTo>
              <a:arcTo wR="2150907" hR="2150907" stAng="12860561" swAng="1960356"/>
            </a:path>
          </a:pathLst>
        </a:custGeom>
        <a:noFill/>
        <a:ln w="9525"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04B21CE9-5F8C-49D1-9177-F0C0EDC3DEBC}" type="datetimeFigureOut">
              <a:rPr lang="en-GB" smtClean="0"/>
              <a:t>05/11/2017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353F4D0-1FBE-40EE-80E2-45E9E22DD74A}" type="slidenum">
              <a:rPr lang="en-GB" smtClean="0"/>
              <a:t>‹Nr.›</a:t>
            </a:fld>
            <a:endParaRPr lang="en-GB"/>
          </a:p>
        </p:txBody>
      </p:sp>
    </p:spTree>
    <p:extLst>
      <p:ext uri="{BB962C8B-B14F-4D97-AF65-F5344CB8AC3E}">
        <p14:creationId xmlns:p14="http://schemas.microsoft.com/office/powerpoint/2010/main" val="3738483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a:t>
            </a:r>
            <a:r>
              <a:rPr lang="en-GB" baseline="0" dirty="0"/>
              <a:t> May </a:t>
            </a:r>
            <a:r>
              <a:rPr lang="en-GB" baseline="0" dirty="0" err="1"/>
              <a:t>Hannie</a:t>
            </a:r>
            <a:r>
              <a:rPr lang="en-GB" baseline="0" dirty="0"/>
              <a:t> and I went to Switzerland with the Swiss Intern Program. We’d like to tell you what we did, what we saw, and what we learnt.</a:t>
            </a:r>
          </a:p>
          <a:p>
            <a:r>
              <a:rPr lang="en-GB" baseline="0" dirty="0"/>
              <a:t>So I will give you a quick overview of the program, the places we visited, and tell you about the library education in Switzerland.</a:t>
            </a:r>
            <a:endParaRPr lang="en-GB" dirty="0"/>
          </a:p>
        </p:txBody>
      </p:sp>
      <p:sp>
        <p:nvSpPr>
          <p:cNvPr id="4" name="Slide Number Placeholder 3"/>
          <p:cNvSpPr>
            <a:spLocks noGrp="1"/>
          </p:cNvSpPr>
          <p:nvPr>
            <p:ph type="sldNum" sz="quarter" idx="10"/>
          </p:nvPr>
        </p:nvSpPr>
        <p:spPr/>
        <p:txBody>
          <a:bodyPr/>
          <a:lstStyle/>
          <a:p>
            <a:fld id="{7353F4D0-1FBE-40EE-80E2-45E9E22DD74A}" type="slidenum">
              <a:rPr lang="en-GB" smtClean="0"/>
              <a:t>1</a:t>
            </a:fld>
            <a:endParaRPr lang="en-GB"/>
          </a:p>
        </p:txBody>
      </p:sp>
    </p:spTree>
    <p:extLst>
      <p:ext uri="{BB962C8B-B14F-4D97-AF65-F5344CB8AC3E}">
        <p14:creationId xmlns:p14="http://schemas.microsoft.com/office/powerpoint/2010/main" val="69570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 </a:t>
            </a:r>
            <a:r>
              <a:rPr lang="en-GB" sz="1200" b="1" i="0" kern="1200" dirty="0">
                <a:solidFill>
                  <a:schemeClr val="tx1"/>
                </a:solidFill>
                <a:effectLst/>
                <a:latin typeface="+mn-lt"/>
                <a:ea typeface="+mn-ea"/>
                <a:cs typeface="+mn-cs"/>
              </a:rPr>
              <a:t>Governmental Education websites – professional sector</a:t>
            </a:r>
          </a:p>
          <a:p>
            <a:endParaRPr lang="en-GB"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The Organisation for Economic Co-operation and Development (OECD) - </a:t>
            </a:r>
            <a:r>
              <a:rPr lang="en-GB" sz="1200" b="0" i="0" kern="1200" dirty="0">
                <a:solidFill>
                  <a:schemeClr val="tx1"/>
                </a:solidFill>
                <a:effectLst/>
                <a:latin typeface="+mn-lt"/>
                <a:ea typeface="+mn-ea"/>
                <a:cs typeface="+mn-cs"/>
              </a:rPr>
              <a:t>The mission of the Organisation for Economic Co-operation and Development (OECD) is to promote policies that will improve the economic and social well-being of people around the world.</a:t>
            </a:r>
          </a:p>
          <a:p>
            <a:pPr marL="0" marR="0" indent="0" algn="l" defTabSz="914400" rtl="0" eaLnBrk="1" fontAlgn="auto" latinLnBrk="0" hangingPunct="1">
              <a:lnSpc>
                <a:spcPct val="100000"/>
              </a:lnSpc>
              <a:spcBef>
                <a:spcPts val="0"/>
              </a:spcBef>
              <a:spcAft>
                <a:spcPts val="0"/>
              </a:spcAft>
              <a:buClrTx/>
              <a:buSzTx/>
              <a:buFontTx/>
              <a:buNone/>
              <a:tabLst/>
              <a:defRPr/>
            </a:pPr>
            <a:br>
              <a:rPr lang="en-GB" dirty="0"/>
            </a:br>
            <a:r>
              <a:rPr lang="en-GB" sz="1200" b="1" i="0" kern="1200" dirty="0">
                <a:solidFill>
                  <a:schemeClr val="tx1"/>
                </a:solidFill>
                <a:effectLst/>
                <a:latin typeface="+mn-lt"/>
                <a:ea typeface="+mn-ea"/>
                <a:cs typeface="+mn-cs"/>
              </a:rPr>
              <a:t>National Center on Education and the Economy - </a:t>
            </a:r>
            <a:r>
              <a:rPr lang="en-GB" sz="1200" b="0" i="0" kern="1200" dirty="0">
                <a:solidFill>
                  <a:schemeClr val="tx1"/>
                </a:solidFill>
                <a:effectLst/>
                <a:latin typeface="+mn-lt"/>
                <a:ea typeface="+mn-ea"/>
                <a:cs typeface="+mn-cs"/>
              </a:rPr>
              <a:t>The National Center on Education and the Economy was created analyse the implications of changes in the international economy and education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References: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u="none" kern="1200" dirty="0">
                <a:solidFill>
                  <a:schemeClr val="tx1"/>
                </a:solidFill>
                <a:effectLst/>
                <a:latin typeface="+mn-lt"/>
                <a:ea typeface="+mn-ea"/>
                <a:cs typeface="+mn-cs"/>
              </a:rPr>
              <a:t>https://www.zb.uzh.ch/ueberuns/index.html.en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u="none" kern="1200" dirty="0">
                <a:solidFill>
                  <a:schemeClr val="tx1"/>
                </a:solidFill>
                <a:effectLst/>
                <a:latin typeface="+mn-lt"/>
                <a:ea typeface="+mn-ea"/>
                <a:cs typeface="+mn-cs"/>
              </a:rPr>
              <a:t>http://www.muzeum-polskie.org/mpr/english/information.html</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u="none" dirty="0"/>
              <a:t>http://worldhappiness.report/wp-content/uploads/sites/2/2017/03/HR17.pdf</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i="0" u="none" kern="1200" dirty="0">
                <a:solidFill>
                  <a:schemeClr val="tx1"/>
                </a:solidFill>
                <a:effectLst/>
                <a:latin typeface="+mn-lt"/>
                <a:ea typeface="+mn-ea"/>
                <a:cs typeface="+mn-cs"/>
              </a:rPr>
              <a:t>http://ncee.org/swiss-vet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i="0" u="none" kern="1200" dirty="0">
                <a:solidFill>
                  <a:schemeClr val="tx1"/>
                </a:solidFill>
                <a:effectLst/>
                <a:latin typeface="+mn-lt"/>
                <a:ea typeface="+mn-ea"/>
                <a:cs typeface="+mn-cs"/>
              </a:rPr>
              <a:t>’Gold Standard: The Swiss Vocational Education and Training System’, authors Nancy Hoffman of Jobs for the Future and Robert Schwartz of the Harvard Graduate School of Education shed new light on the Swiss VET system, how businesses play—and benefit from—a central role in the training of a highly skilled workforce, and the seamless connections between VET and the broader Swiss education system.</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u="none" kern="1200" baseline="0" dirty="0">
                <a:solidFill>
                  <a:srgbClr val="0070C0"/>
                </a:solidFill>
                <a:effectLst/>
                <a:latin typeface="+mn-lt"/>
                <a:ea typeface="+mn-ea"/>
                <a:cs typeface="+mn-cs"/>
              </a:rPr>
              <a:t>https://www.sbfi.admin.ch/sbfi/en/home/bildung/swiss-education-area/das-duale-system.html</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i="0" u="none" kern="1200" dirty="0">
                <a:solidFill>
                  <a:schemeClr val="tx1"/>
                </a:solidFill>
                <a:effectLst/>
                <a:latin typeface="+mn-lt"/>
                <a:ea typeface="+mn-ea"/>
                <a:cs typeface="+mn-cs"/>
              </a:rPr>
              <a:t>http://www.oecd.org/education/innovation-education/45167147.pdf</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b="0" i="0" u="none"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u="sng"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b="0" u="sng"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b="0" u="sng"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7353F4D0-1FBE-40EE-80E2-45E9E22DD74A}" type="slidenum">
              <a:rPr lang="en-GB" smtClean="0"/>
              <a:t>10</a:t>
            </a:fld>
            <a:endParaRPr lang="en-GB"/>
          </a:p>
        </p:txBody>
      </p:sp>
    </p:spTree>
    <p:extLst>
      <p:ext uri="{BB962C8B-B14F-4D97-AF65-F5344CB8AC3E}">
        <p14:creationId xmlns:p14="http://schemas.microsoft.com/office/powerpoint/2010/main" val="39896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Swiss Intern</a:t>
            </a:r>
            <a:r>
              <a:rPr lang="en-GB" baseline="0" dirty="0"/>
              <a:t> Program is organised by the Swiss Education Delegation for Information and Documentation. This is an independent organisation of the Swiss Library Association.  </a:t>
            </a:r>
            <a:r>
              <a:rPr lang="en-GB" dirty="0"/>
              <a:t>The Education Delegation participates indirectly in the Leonardo da Vinci and Erasmus European vocational training programs.  So the program is open to holders of a Federal Vocational Diploma in information and documentation.</a:t>
            </a:r>
            <a:r>
              <a:rPr lang="en-GB" baseline="0" dirty="0"/>
              <a:t> </a:t>
            </a:r>
            <a:r>
              <a:rPr lang="en-GB" dirty="0"/>
              <a:t>Interns benefit from financial support towards their expenses, as well as a flat-rate travel allowance.</a:t>
            </a:r>
            <a:r>
              <a:rPr lang="en-GB" baseline="0" dirty="0"/>
              <a:t> </a:t>
            </a:r>
            <a:r>
              <a:rPr lang="en-GB" sz="1200" b="0" i="0" kern="1200" dirty="0">
                <a:solidFill>
                  <a:schemeClr val="tx1"/>
                </a:solidFill>
                <a:effectLst/>
                <a:latin typeface="+mn-lt"/>
                <a:ea typeface="+mn-ea"/>
                <a:cs typeface="+mn-cs"/>
              </a:rPr>
              <a:t>Britta </a:t>
            </a:r>
            <a:r>
              <a:rPr lang="en-GB" sz="1200" b="0" i="0" kern="1200" dirty="0" err="1">
                <a:solidFill>
                  <a:schemeClr val="tx1"/>
                </a:solidFill>
                <a:effectLst/>
                <a:latin typeface="+mn-lt"/>
                <a:ea typeface="+mn-ea"/>
                <a:cs typeface="+mn-cs"/>
              </a:rPr>
              <a:t>Biederman</a:t>
            </a:r>
            <a:r>
              <a:rPr lang="en-GB" sz="1200" b="0" i="0" kern="1200" dirty="0">
                <a:solidFill>
                  <a:schemeClr val="tx1"/>
                </a:solidFill>
                <a:effectLst/>
                <a:latin typeface="+mn-lt"/>
                <a:ea typeface="+mn-ea"/>
                <a:cs typeface="+mn-cs"/>
              </a:rPr>
              <a:t> is the</a:t>
            </a:r>
            <a:r>
              <a:rPr lang="en-GB" sz="1200" b="0" i="0" kern="1200" baseline="0" dirty="0">
                <a:solidFill>
                  <a:schemeClr val="tx1"/>
                </a:solidFill>
                <a:effectLst/>
                <a:latin typeface="+mn-lt"/>
                <a:ea typeface="+mn-ea"/>
                <a:cs typeface="+mn-cs"/>
              </a:rPr>
              <a:t> ma</a:t>
            </a:r>
            <a:r>
              <a:rPr lang="en-GB" sz="1200" b="0" i="0" kern="1200" dirty="0">
                <a:solidFill>
                  <a:schemeClr val="tx1"/>
                </a:solidFill>
                <a:effectLst/>
                <a:latin typeface="+mn-lt"/>
                <a:ea typeface="+mn-ea"/>
                <a:cs typeface="+mn-cs"/>
              </a:rPr>
              <a:t>nager of the programme and cooperates</a:t>
            </a:r>
            <a:r>
              <a:rPr lang="en-GB" sz="1200" b="0" i="0" kern="1200" baseline="0" dirty="0">
                <a:solidFill>
                  <a:schemeClr val="tx1"/>
                </a:solidFill>
                <a:effectLst/>
                <a:latin typeface="+mn-lt"/>
                <a:ea typeface="+mn-ea"/>
                <a:cs typeface="+mn-cs"/>
              </a:rPr>
              <a:t> with </a:t>
            </a:r>
            <a:r>
              <a:rPr lang="en-GB" sz="1200" b="0" i="0" kern="1200" dirty="0">
                <a:solidFill>
                  <a:schemeClr val="tx1"/>
                </a:solidFill>
                <a:effectLst/>
                <a:latin typeface="+mn-lt"/>
                <a:ea typeface="+mn-ea"/>
                <a:cs typeface="+mn-cs"/>
              </a:rPr>
              <a:t>libraries and archives across Europe.</a:t>
            </a:r>
            <a:r>
              <a:rPr lang="en-GB" sz="1200" b="0" i="0" kern="1200" baseline="0" dirty="0">
                <a:solidFill>
                  <a:schemeClr val="tx1"/>
                </a:solidFill>
                <a:effectLst/>
                <a:latin typeface="+mn-lt"/>
                <a:ea typeface="+mn-ea"/>
                <a:cs typeface="+mn-cs"/>
              </a:rPr>
              <a:t> She is also h</a:t>
            </a:r>
            <a:r>
              <a:rPr lang="en-GB" sz="1200" b="0" i="0" kern="1200" dirty="0">
                <a:solidFill>
                  <a:schemeClr val="tx1"/>
                </a:solidFill>
                <a:effectLst/>
                <a:latin typeface="+mn-lt"/>
                <a:ea typeface="+mn-ea"/>
                <a:cs typeface="+mn-cs"/>
              </a:rPr>
              <a:t>ead Librarian at the Institute of Sociology Library at University of Zurich. And she also organised our</a:t>
            </a:r>
            <a:r>
              <a:rPr lang="en-GB" sz="1200" b="0" i="0" kern="1200" baseline="0" dirty="0">
                <a:solidFill>
                  <a:schemeClr val="tx1"/>
                </a:solidFill>
                <a:effectLst/>
                <a:latin typeface="+mn-lt"/>
                <a:ea typeface="+mn-ea"/>
                <a:cs typeface="+mn-cs"/>
              </a:rPr>
              <a:t> very active stay in Switzerland.</a:t>
            </a: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7EB1F97-2C7D-4736-9484-40C6DDE3B8F6}"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333218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a:t>
            </a:r>
            <a:r>
              <a:rPr lang="en-GB" baseline="0" dirty="0"/>
              <a:t> g</a:t>
            </a:r>
            <a:r>
              <a:rPr lang="en-GB" dirty="0"/>
              <a:t>ood</a:t>
            </a:r>
            <a:r>
              <a:rPr lang="en-GB" baseline="0" dirty="0"/>
              <a:t> thing about being an intern on this programme was that we could contact any library or archive in Switz. And ask for a visit. So </a:t>
            </a:r>
            <a:r>
              <a:rPr lang="en-GB" baseline="0" dirty="0" err="1"/>
              <a:t>Hannie</a:t>
            </a:r>
            <a:r>
              <a:rPr lang="en-GB" baseline="0" dirty="0"/>
              <a:t> and I had the opportunity to add a couple of places to the program organised by Britta. So here are the places that we visited between us:</a:t>
            </a:r>
          </a:p>
          <a:p>
            <a:endParaRPr lang="en-GB" baseline="0" dirty="0"/>
          </a:p>
          <a:p>
            <a:pPr marL="171450" indent="-171450">
              <a:lnSpc>
                <a:spcPct val="200000"/>
              </a:lnSpc>
              <a:buFont typeface="Arial" panose="020B0604020202020204" pitchFamily="34" charset="0"/>
              <a:buChar char="•"/>
            </a:pPr>
            <a:r>
              <a:rPr lang="en-GB" baseline="0" dirty="0"/>
              <a:t>Polish museum – it’s just outside Zurich, half an hour on the train but we went there the scenic way, on a boat across Lake Zurich</a:t>
            </a:r>
          </a:p>
          <a:p>
            <a:pPr marL="171450" indent="-171450">
              <a:lnSpc>
                <a:spcPct val="200000"/>
              </a:lnSpc>
              <a:buFont typeface="Arial" panose="020B0604020202020204" pitchFamily="34" charset="0"/>
              <a:buChar char="•"/>
            </a:pPr>
            <a:r>
              <a:rPr lang="en-GB" baseline="0" dirty="0"/>
              <a:t>Social Archives – an academic library and historical archive that was created at the beginning pf the 20</a:t>
            </a:r>
            <a:r>
              <a:rPr lang="en-GB" baseline="30000" dirty="0"/>
              <a:t>th</a:t>
            </a:r>
            <a:r>
              <a:rPr lang="en-GB" baseline="0" dirty="0"/>
              <a:t> century to collect documents concerning social questions – unions, political and social movements, migration etc.. </a:t>
            </a:r>
          </a:p>
          <a:p>
            <a:pPr marL="171450" indent="-171450">
              <a:lnSpc>
                <a:spcPct val="200000"/>
              </a:lnSpc>
              <a:buFont typeface="Arial" panose="020B0604020202020204" pitchFamily="34" charset="0"/>
              <a:buChar char="•"/>
            </a:pPr>
            <a:r>
              <a:rPr lang="en-GB" baseline="0" dirty="0"/>
              <a:t>Sociology Library where Britta works,</a:t>
            </a:r>
          </a:p>
          <a:p>
            <a:pPr marL="171450" indent="-171450">
              <a:lnSpc>
                <a:spcPct val="200000"/>
              </a:lnSpc>
              <a:buFont typeface="Arial" panose="020B0604020202020204" pitchFamily="34" charset="0"/>
              <a:buChar char="•"/>
            </a:pPr>
            <a:r>
              <a:rPr lang="en-GB" baseline="0" dirty="0"/>
              <a:t>Eng. Dept. Lib </a:t>
            </a:r>
          </a:p>
          <a:p>
            <a:pPr marL="171450" indent="-171450">
              <a:lnSpc>
                <a:spcPct val="200000"/>
              </a:lnSpc>
              <a:buFont typeface="Arial" panose="020B0604020202020204" pitchFamily="34" charset="0"/>
              <a:buChar char="•"/>
            </a:pPr>
            <a:r>
              <a:rPr lang="en-GB" baseline="0" dirty="0"/>
              <a:t>Central Lib – where we met Alice Keller - about which I’ll talk a little more on the next slide</a:t>
            </a:r>
          </a:p>
          <a:p>
            <a:pPr marL="171450" indent="-171450">
              <a:lnSpc>
                <a:spcPct val="200000"/>
              </a:lnSpc>
              <a:buFont typeface="Arial" panose="020B0604020202020204" pitchFamily="34" charset="0"/>
              <a:buChar char="•"/>
            </a:pPr>
            <a:r>
              <a:rPr lang="en-GB" baseline="0" dirty="0"/>
              <a:t>Swiss Nat. Museum Lib – where we met previous years interns that came to Oxford, and where Dominic works. </a:t>
            </a:r>
          </a:p>
          <a:p>
            <a:pPr marL="171450" indent="-171450">
              <a:lnSpc>
                <a:spcPct val="200000"/>
              </a:lnSpc>
              <a:buFont typeface="Arial" panose="020B0604020202020204" pitchFamily="34" charset="0"/>
              <a:buChar char="•"/>
            </a:pPr>
            <a:r>
              <a:rPr lang="en-GB" baseline="0" dirty="0" err="1"/>
              <a:t>Hannie</a:t>
            </a:r>
            <a:r>
              <a:rPr lang="en-GB" baseline="0" dirty="0"/>
              <a:t> went to St. </a:t>
            </a:r>
            <a:r>
              <a:rPr lang="en-GB" baseline="0" dirty="0" err="1"/>
              <a:t>Gallen</a:t>
            </a:r>
            <a:r>
              <a:rPr lang="en-GB" baseline="0" dirty="0"/>
              <a:t> to visit one of the most beautiful libraries in the world </a:t>
            </a:r>
          </a:p>
          <a:p>
            <a:pPr marL="171450" indent="-171450">
              <a:lnSpc>
                <a:spcPct val="200000"/>
              </a:lnSpc>
              <a:buFont typeface="Arial" panose="020B0604020202020204" pitchFamily="34" charset="0"/>
              <a:buChar char="•"/>
            </a:pPr>
            <a:r>
              <a:rPr lang="en-GB" baseline="0" dirty="0"/>
              <a:t>I went to visit the Red Cross Library – a nostalgia trip, because as a teenager, I was a RC volunteer for many years. It was a fascinating experience to see where it started and touch the historical documents related to these beginnings.</a:t>
            </a:r>
          </a:p>
          <a:p>
            <a:pPr marL="171450" indent="-171450">
              <a:lnSpc>
                <a:spcPct val="200000"/>
              </a:lnSpc>
              <a:buFont typeface="Arial" panose="020B0604020202020204" pitchFamily="34" charset="0"/>
              <a:buChar char="•"/>
            </a:pPr>
            <a:r>
              <a:rPr lang="en-GB" baseline="0" dirty="0"/>
              <a:t>Finally We went to Bern to the University Library – We went together with the previous years interns to meet with the two of 2017. </a:t>
            </a:r>
          </a:p>
          <a:p>
            <a:pPr marL="171450" indent="-171450">
              <a:lnSpc>
                <a:spcPct val="200000"/>
              </a:lnSpc>
              <a:buFont typeface="Arial" panose="020B0604020202020204" pitchFamily="34" charset="0"/>
              <a:buChar char="•"/>
            </a:pPr>
            <a:r>
              <a:rPr lang="en-GB" baseline="0" dirty="0"/>
              <a:t>We also participated in the bilingual lesson in a library school.</a:t>
            </a:r>
          </a:p>
          <a:p>
            <a:endParaRPr lang="en-GB" dirty="0"/>
          </a:p>
        </p:txBody>
      </p:sp>
      <p:sp>
        <p:nvSpPr>
          <p:cNvPr id="4" name="Slide Number Placeholder 3"/>
          <p:cNvSpPr>
            <a:spLocks noGrp="1"/>
          </p:cNvSpPr>
          <p:nvPr>
            <p:ph type="sldNum" sz="quarter" idx="10"/>
          </p:nvPr>
        </p:nvSpPr>
        <p:spPr/>
        <p:txBody>
          <a:bodyPr/>
          <a:lstStyle/>
          <a:p>
            <a:fld id="{7353F4D0-1FBE-40EE-80E2-45E9E22DD74A}" type="slidenum">
              <a:rPr lang="en-GB" smtClean="0"/>
              <a:t>3</a:t>
            </a:fld>
            <a:endParaRPr lang="en-GB"/>
          </a:p>
        </p:txBody>
      </p:sp>
    </p:spTree>
    <p:extLst>
      <p:ext uri="{BB962C8B-B14F-4D97-AF65-F5344CB8AC3E}">
        <p14:creationId xmlns:p14="http://schemas.microsoft.com/office/powerpoint/2010/main" val="1756432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One</a:t>
            </a:r>
            <a:r>
              <a:rPr lang="en-GB" sz="1200" b="0" i="0" kern="1200" baseline="0" dirty="0">
                <a:solidFill>
                  <a:schemeClr val="tx1"/>
                </a:solidFill>
                <a:effectLst/>
                <a:latin typeface="+mn-lt"/>
                <a:ea typeface="+mn-ea"/>
                <a:cs typeface="+mn-cs"/>
              </a:rPr>
              <a:t> of the surprising library features during our visits was the Central Libraries combination of services and missions they provide. This was most visible in the Central Library in Zurich, but also in the University library in Bern. </a:t>
            </a:r>
          </a:p>
          <a:p>
            <a:endParaRPr lang="en-GB" sz="1200" b="0" i="0" kern="1200" baseline="0" dirty="0">
              <a:solidFill>
                <a:schemeClr val="tx1"/>
              </a:solidFill>
              <a:effectLst/>
              <a:latin typeface="+mn-lt"/>
              <a:ea typeface="+mn-ea"/>
              <a:cs typeface="+mn-cs"/>
            </a:endParaRPr>
          </a:p>
          <a:p>
            <a:endParaRPr lang="en-GB" sz="1200" b="0" i="0" kern="1200" baseline="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a:t>
            </a:r>
            <a:r>
              <a:rPr lang="en-GB" sz="1200" b="0" i="0" kern="1200" dirty="0" err="1">
                <a:solidFill>
                  <a:schemeClr val="tx1"/>
                </a:solidFill>
                <a:effectLst/>
                <a:latin typeface="+mn-lt"/>
                <a:ea typeface="+mn-ea"/>
                <a:cs typeface="+mn-cs"/>
              </a:rPr>
              <a:t>Zentralbibliothek</a:t>
            </a:r>
            <a:r>
              <a:rPr lang="en-GB" sz="1200" b="0" i="0" kern="1200" dirty="0">
                <a:solidFill>
                  <a:schemeClr val="tx1"/>
                </a:solidFill>
                <a:effectLst/>
                <a:latin typeface="+mn-lt"/>
                <a:ea typeface="+mn-ea"/>
                <a:cs typeface="+mn-cs"/>
              </a:rPr>
              <a:t> Zürich  - </a:t>
            </a:r>
            <a:r>
              <a:rPr lang="en-GB" sz="1200" b="0" i="1" kern="1200" dirty="0">
                <a:solidFill>
                  <a:schemeClr val="tx1"/>
                </a:solidFill>
                <a:effectLst/>
                <a:latin typeface="+mn-lt"/>
                <a:ea typeface="+mn-ea"/>
                <a:cs typeface="+mn-cs"/>
              </a:rPr>
              <a:t>With over six million documents and more than half a million visitors per year, the </a:t>
            </a:r>
            <a:r>
              <a:rPr lang="en-GB" sz="1200" b="0" i="1" kern="1200" dirty="0" err="1">
                <a:solidFill>
                  <a:schemeClr val="tx1"/>
                </a:solidFill>
                <a:effectLst/>
                <a:latin typeface="+mn-lt"/>
                <a:ea typeface="+mn-ea"/>
                <a:cs typeface="+mn-cs"/>
              </a:rPr>
              <a:t>Zentralbibliothek</a:t>
            </a:r>
            <a:r>
              <a:rPr lang="en-GB" sz="1200" b="0" i="1" kern="1200" dirty="0">
                <a:solidFill>
                  <a:schemeClr val="tx1"/>
                </a:solidFill>
                <a:effectLst/>
                <a:latin typeface="+mn-lt"/>
                <a:ea typeface="+mn-ea"/>
                <a:cs typeface="+mn-cs"/>
              </a:rPr>
              <a:t> Zürich is one of the largest Swiss libraries </a:t>
            </a:r>
            <a:r>
              <a:rPr lang="en-GB" sz="1200" b="0" i="0" kern="1200" dirty="0">
                <a:solidFill>
                  <a:schemeClr val="tx1"/>
                </a:solidFill>
                <a:effectLst/>
                <a:latin typeface="+mn-lt"/>
                <a:ea typeface="+mn-ea"/>
                <a:cs typeface="+mn-cs"/>
              </a:rPr>
              <a:t>(https://www.zb.uzh.ch/ueberuns/index.html.en)</a:t>
            </a:r>
          </a:p>
          <a:p>
            <a:endParaRPr lang="en-GB" sz="1200" b="0" i="1"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 It serves as: </a:t>
            </a:r>
          </a:p>
          <a:p>
            <a:endParaRPr lang="en-GB"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0" i="1" kern="1200" dirty="0">
                <a:solidFill>
                  <a:schemeClr val="tx1"/>
                </a:solidFill>
                <a:effectLst/>
                <a:latin typeface="+mn-lt"/>
                <a:ea typeface="+mn-ea"/>
                <a:cs typeface="+mn-cs"/>
              </a:rPr>
              <a:t>A </a:t>
            </a:r>
            <a:r>
              <a:rPr lang="en-GB" sz="1200" b="1" i="1" kern="1200" dirty="0">
                <a:solidFill>
                  <a:schemeClr val="tx1"/>
                </a:solidFill>
                <a:effectLst/>
                <a:latin typeface="+mn-lt"/>
                <a:ea typeface="+mn-ea"/>
                <a:cs typeface="+mn-cs"/>
              </a:rPr>
              <a:t>university library </a:t>
            </a:r>
            <a:r>
              <a:rPr lang="en-GB" sz="1200" b="1" i="1" kern="1200" baseline="0" dirty="0">
                <a:solidFill>
                  <a:schemeClr val="tx1"/>
                </a:solidFill>
                <a:effectLst/>
                <a:latin typeface="+mn-lt"/>
                <a:ea typeface="+mn-ea"/>
                <a:cs typeface="+mn-cs"/>
              </a:rPr>
              <a:t> so it </a:t>
            </a:r>
            <a:r>
              <a:rPr lang="en-GB" sz="1200" b="0" i="1" kern="1200" dirty="0">
                <a:solidFill>
                  <a:schemeClr val="tx1"/>
                </a:solidFill>
                <a:effectLst/>
                <a:latin typeface="+mn-lt"/>
                <a:ea typeface="+mn-ea"/>
                <a:cs typeface="+mn-cs"/>
              </a:rPr>
              <a:t>collects scientific literature on all the subjects taught at the University of Zurich.</a:t>
            </a:r>
            <a:r>
              <a:rPr lang="en-GB" sz="1200" b="0" i="1" kern="1200" baseline="0" dirty="0">
                <a:solidFill>
                  <a:schemeClr val="tx1"/>
                </a:solidFill>
                <a:effectLst/>
                <a:latin typeface="+mn-lt"/>
                <a:ea typeface="+mn-ea"/>
                <a:cs typeface="+mn-cs"/>
              </a:rPr>
              <a:t> </a:t>
            </a:r>
            <a:r>
              <a:rPr lang="en-GB" sz="1200" b="0" i="1" kern="1200" dirty="0">
                <a:solidFill>
                  <a:schemeClr val="tx1"/>
                </a:solidFill>
                <a:effectLst/>
                <a:latin typeface="+mn-lt"/>
                <a:ea typeface="+mn-ea"/>
                <a:cs typeface="+mn-cs"/>
              </a:rPr>
              <a:t>Smaller</a:t>
            </a:r>
            <a:r>
              <a:rPr lang="en-GB" sz="1200" b="0" i="1" kern="1200" baseline="0" dirty="0">
                <a:solidFill>
                  <a:schemeClr val="tx1"/>
                </a:solidFill>
                <a:effectLst/>
                <a:latin typeface="+mn-lt"/>
                <a:ea typeface="+mn-ea"/>
                <a:cs typeface="+mn-cs"/>
              </a:rPr>
              <a:t> departmental libraries with more modest budgets and less space, are in regular contact with the Central Library and ask for a title to be added to the collection as they will not be able to purchase it. So for ex. The Eng. Dept. Library was for me surprisingly small but after talking to the librarian, it became clear that a lot of the subject titles were accessible in the Central Library. </a:t>
            </a:r>
            <a:endParaRPr lang="en-GB" sz="1200" b="0" i="1" kern="1200" dirty="0">
              <a:solidFill>
                <a:schemeClr val="tx1"/>
              </a:solidFill>
              <a:effectLst/>
              <a:latin typeface="+mn-lt"/>
              <a:ea typeface="+mn-ea"/>
              <a:cs typeface="+mn-cs"/>
            </a:endParaRPr>
          </a:p>
          <a:p>
            <a:pPr marL="0" indent="0">
              <a:buFont typeface="Arial" panose="020B0604020202020204" pitchFamily="34" charset="0"/>
              <a:buNone/>
            </a:pPr>
            <a:endParaRPr lang="en-GB" sz="1200" b="0"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1" kern="1200" dirty="0">
                <a:solidFill>
                  <a:schemeClr val="tx1"/>
                </a:solidFill>
                <a:effectLst/>
                <a:latin typeface="+mn-lt"/>
                <a:ea typeface="+mn-ea"/>
                <a:cs typeface="+mn-cs"/>
              </a:rPr>
              <a:t>its capacity as </a:t>
            </a:r>
            <a:r>
              <a:rPr lang="en-GB" sz="1200" b="1" i="1" kern="1200" dirty="0">
                <a:solidFill>
                  <a:schemeClr val="tx1"/>
                </a:solidFill>
                <a:effectLst/>
                <a:latin typeface="+mn-lt"/>
                <a:ea typeface="+mn-ea"/>
                <a:cs typeface="+mn-cs"/>
              </a:rPr>
              <a:t>the cantonal library, </a:t>
            </a:r>
            <a:r>
              <a:rPr lang="en-GB" sz="1200" b="0" i="1" kern="1200" dirty="0">
                <a:solidFill>
                  <a:schemeClr val="tx1"/>
                </a:solidFill>
                <a:effectLst/>
                <a:latin typeface="+mn-lt"/>
                <a:ea typeface="+mn-ea"/>
                <a:cs typeface="+mn-cs"/>
              </a:rPr>
              <a:t>the Central</a:t>
            </a:r>
            <a:r>
              <a:rPr lang="en-GB" sz="1200" b="0" i="1" kern="1200" baseline="0" dirty="0">
                <a:solidFill>
                  <a:schemeClr val="tx1"/>
                </a:solidFill>
                <a:effectLst/>
                <a:latin typeface="+mn-lt"/>
                <a:ea typeface="+mn-ea"/>
                <a:cs typeface="+mn-cs"/>
              </a:rPr>
              <a:t> Library</a:t>
            </a:r>
            <a:r>
              <a:rPr lang="en-GB" sz="1200" b="0" i="1" kern="1200" dirty="0">
                <a:solidFill>
                  <a:schemeClr val="tx1"/>
                </a:solidFill>
                <a:effectLst/>
                <a:latin typeface="+mn-lt"/>
                <a:ea typeface="+mn-ea"/>
                <a:cs typeface="+mn-cs"/>
              </a:rPr>
              <a:t> follows the regional mandate to collect and archive Zurich-related media, also known as "</a:t>
            </a:r>
            <a:r>
              <a:rPr lang="en-GB" sz="1200" b="0" i="1" kern="1200" dirty="0" err="1">
                <a:solidFill>
                  <a:schemeClr val="tx1"/>
                </a:solidFill>
                <a:effectLst/>
                <a:latin typeface="+mn-lt"/>
                <a:ea typeface="+mn-ea"/>
                <a:cs typeface="+mn-cs"/>
              </a:rPr>
              <a:t>Turicensia</a:t>
            </a:r>
            <a:r>
              <a:rPr lang="en-GB" sz="1200" b="0" i="1" kern="1200" dirty="0">
                <a:solidFill>
                  <a:schemeClr val="tx1"/>
                </a:solidFill>
                <a:effectLst/>
                <a:latin typeface="+mn-lt"/>
                <a:ea typeface="+mn-ea"/>
                <a:cs typeface="+mn-cs"/>
              </a:rPr>
              <a:t>". </a:t>
            </a:r>
            <a:r>
              <a:rPr lang="en-GB" sz="1200" b="0" i="1" kern="1200" baseline="0" dirty="0">
                <a:solidFill>
                  <a:schemeClr val="tx1"/>
                </a:solidFill>
                <a:effectLst/>
                <a:latin typeface="+mn-lt"/>
                <a:ea typeface="+mn-ea"/>
                <a:cs typeface="+mn-cs"/>
              </a:rPr>
              <a:t>I</a:t>
            </a:r>
            <a:r>
              <a:rPr lang="en-GB" sz="1200" b="0" i="1" kern="1200" dirty="0">
                <a:solidFill>
                  <a:schemeClr val="tx1"/>
                </a:solidFill>
                <a:effectLst/>
                <a:latin typeface="+mn-lt"/>
                <a:ea typeface="+mn-ea"/>
                <a:cs typeface="+mn-cs"/>
              </a:rPr>
              <a:t>t collects all publications published by Zurich-based publishing houses, all works of Zurich-based authors and all literature on Zurich itself.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As </a:t>
            </a:r>
            <a:r>
              <a:rPr lang="en-GB" sz="1200" b="1" i="0" kern="1200" dirty="0">
                <a:solidFill>
                  <a:schemeClr val="tx1"/>
                </a:solidFill>
                <a:effectLst/>
                <a:latin typeface="+mn-lt"/>
                <a:ea typeface="+mn-ea"/>
                <a:cs typeface="+mn-cs"/>
              </a:rPr>
              <a:t>city library </a:t>
            </a:r>
            <a:r>
              <a:rPr lang="en-GB" sz="1200" b="0" i="0" kern="1200" dirty="0">
                <a:solidFill>
                  <a:schemeClr val="tx1"/>
                </a:solidFill>
                <a:effectLst/>
                <a:latin typeface="+mn-lt"/>
                <a:ea typeface="+mn-ea"/>
                <a:cs typeface="+mn-cs"/>
              </a:rPr>
              <a:t>the Central</a:t>
            </a:r>
            <a:r>
              <a:rPr lang="en-GB" sz="1200" b="0" i="0" kern="1200" baseline="0" dirty="0">
                <a:solidFill>
                  <a:schemeClr val="tx1"/>
                </a:solidFill>
                <a:effectLst/>
                <a:latin typeface="+mn-lt"/>
                <a:ea typeface="+mn-ea"/>
                <a:cs typeface="+mn-cs"/>
              </a:rPr>
              <a:t> Library</a:t>
            </a:r>
            <a:r>
              <a:rPr lang="en-GB" sz="1200" b="0" i="0" kern="1200" dirty="0">
                <a:solidFill>
                  <a:schemeClr val="tx1"/>
                </a:solidFill>
                <a:effectLst/>
                <a:latin typeface="+mn-lt"/>
                <a:ea typeface="+mn-ea"/>
                <a:cs typeface="+mn-cs"/>
              </a:rPr>
              <a:t> offers a wide selection of popular literature .</a:t>
            </a:r>
            <a:r>
              <a:rPr lang="en-GB" sz="1200" b="0" i="0" kern="1200" baseline="0" dirty="0">
                <a:solidFill>
                  <a:schemeClr val="tx1"/>
                </a:solidFill>
                <a:effectLst/>
                <a:latin typeface="+mn-lt"/>
                <a:ea typeface="+mn-ea"/>
                <a:cs typeface="+mn-cs"/>
              </a:rPr>
              <a:t> It’s collections are o</a:t>
            </a:r>
            <a:r>
              <a:rPr lang="en-GB" sz="1200" b="0" i="0" kern="1200" dirty="0">
                <a:solidFill>
                  <a:schemeClr val="tx1"/>
                </a:solidFill>
                <a:effectLst/>
                <a:latin typeface="+mn-lt"/>
                <a:ea typeface="+mn-ea"/>
                <a:cs typeface="+mn-cs"/>
              </a:rPr>
              <a:t>pen to anyone</a:t>
            </a:r>
            <a:r>
              <a:rPr lang="en-GB" sz="1200" b="0" i="0" kern="1200" baseline="0" dirty="0">
                <a:solidFill>
                  <a:schemeClr val="tx1"/>
                </a:solidFill>
                <a:effectLst/>
                <a:latin typeface="+mn-lt"/>
                <a:ea typeface="+mn-ea"/>
                <a:cs typeface="+mn-cs"/>
              </a:rPr>
              <a:t> with proof of address. There isn't a clear distinction between academic and non-academic material. A member of public can borrow any non-confined material, regardless of their academic status, even if it’s the most used reading-list title and it’s exam time.</a:t>
            </a:r>
            <a:endParaRPr lang="en-GB" sz="1200" b="0" i="0" kern="1200" dirty="0">
              <a:solidFill>
                <a:schemeClr val="tx1"/>
              </a:solidFill>
              <a:effectLst/>
              <a:latin typeface="+mn-lt"/>
              <a:ea typeface="+mn-ea"/>
              <a:cs typeface="+mn-cs"/>
            </a:endParaRPr>
          </a:p>
          <a:p>
            <a:pPr marL="0" indent="0">
              <a:buFont typeface="Arial" panose="020B0604020202020204" pitchFamily="34" charset="0"/>
              <a:buNone/>
            </a:pPr>
            <a:endParaRPr lang="en-GB"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Special Collections</a:t>
            </a:r>
          </a:p>
          <a:p>
            <a:pPr marL="0" indent="0">
              <a:buFont typeface="Arial" panose="020B0604020202020204" pitchFamily="34" charset="0"/>
              <a:buNone/>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kern="1200" dirty="0">
                <a:solidFill>
                  <a:schemeClr val="tx1"/>
                </a:solidFill>
                <a:effectLst/>
                <a:latin typeface="+mn-lt"/>
                <a:ea typeface="+mn-ea"/>
                <a:cs typeface="+mn-cs"/>
              </a:rPr>
              <a:t>Information cited</a:t>
            </a:r>
            <a:r>
              <a:rPr lang="en-GB" sz="1200" b="0" kern="1200" baseline="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and ‘</a:t>
            </a:r>
            <a:r>
              <a:rPr lang="de-DE" sz="1200" b="0" kern="1200" dirty="0">
                <a:solidFill>
                  <a:schemeClr val="tx1"/>
                </a:solidFill>
                <a:effectLst/>
                <a:latin typeface="+mn-lt"/>
                <a:ea typeface="+mn-ea"/>
                <a:cs typeface="+mn-cs"/>
              </a:rPr>
              <a:t>Die Leselounge in der ZB‘</a:t>
            </a:r>
            <a:r>
              <a:rPr lang="en-GB" sz="1200" b="0" kern="1200" baseline="0" dirty="0">
                <a:solidFill>
                  <a:schemeClr val="tx1"/>
                </a:solidFill>
                <a:effectLst/>
                <a:latin typeface="+mn-lt"/>
                <a:ea typeface="+mn-ea"/>
                <a:cs typeface="+mn-cs"/>
              </a:rPr>
              <a:t> [digital image]</a:t>
            </a:r>
            <a:r>
              <a:rPr lang="en-GB" sz="1200" b="0" kern="1200" dirty="0">
                <a:solidFill>
                  <a:schemeClr val="tx1"/>
                </a:solidFill>
                <a:effectLst/>
                <a:latin typeface="+mn-lt"/>
                <a:ea typeface="+mn-ea"/>
                <a:cs typeface="+mn-cs"/>
              </a:rPr>
              <a:t> retrieved from:</a:t>
            </a:r>
            <a:r>
              <a:rPr lang="en-GB" sz="1200" b="0" kern="1200" baseline="0" dirty="0">
                <a:solidFill>
                  <a:schemeClr val="tx1"/>
                </a:solidFill>
                <a:effectLst/>
                <a:latin typeface="+mn-lt"/>
                <a:ea typeface="+mn-ea"/>
                <a:cs typeface="+mn-cs"/>
              </a:rPr>
              <a:t> </a:t>
            </a:r>
            <a:r>
              <a:rPr lang="en-GB" sz="1200" b="0" u="sng" kern="1200" dirty="0">
                <a:solidFill>
                  <a:schemeClr val="tx1"/>
                </a:solidFill>
                <a:effectLst/>
                <a:latin typeface="+mn-lt"/>
                <a:ea typeface="+mn-ea"/>
                <a:cs typeface="+mn-cs"/>
              </a:rPr>
              <a:t>https://www.zb.uzh.ch/ueberuns/index.html.en</a:t>
            </a:r>
          </a:p>
          <a:p>
            <a:pPr marL="0" indent="0">
              <a:buFont typeface="Arial" panose="020B0604020202020204" pitchFamily="34" charset="0"/>
              <a:buNone/>
            </a:pPr>
            <a:endParaRPr lang="en-GB" sz="1200" b="1" kern="1200" dirty="0">
              <a:solidFill>
                <a:schemeClr val="tx1"/>
              </a:solidFill>
              <a:effectLst/>
              <a:latin typeface="+mn-lt"/>
              <a:ea typeface="+mn-ea"/>
              <a:cs typeface="+mn-cs"/>
            </a:endParaRPr>
          </a:p>
          <a:p>
            <a:pPr marL="0" indent="0">
              <a:buFont typeface="Arial" panose="020B0604020202020204" pitchFamily="34" charset="0"/>
              <a:buNone/>
            </a:pP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53F4D0-1FBE-40EE-80E2-45E9E22DD74A}" type="slidenum">
              <a:rPr lang="en-GB" smtClean="0"/>
              <a:t>4</a:t>
            </a:fld>
            <a:endParaRPr lang="en-GB"/>
          </a:p>
        </p:txBody>
      </p:sp>
    </p:spTree>
    <p:extLst>
      <p:ext uri="{BB962C8B-B14F-4D97-AF65-F5344CB8AC3E}">
        <p14:creationId xmlns:p14="http://schemas.microsoft.com/office/powerpoint/2010/main" val="3037653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Polish Museum, </a:t>
            </a:r>
            <a:r>
              <a:rPr lang="en-GB" sz="1200" b="1" kern="1200" dirty="0" err="1">
                <a:solidFill>
                  <a:schemeClr val="tx1"/>
                </a:solidFill>
                <a:effectLst/>
                <a:latin typeface="+mn-lt"/>
                <a:ea typeface="+mn-ea"/>
                <a:cs typeface="+mn-cs"/>
              </a:rPr>
              <a:t>Rapperswil</a:t>
            </a:r>
            <a:r>
              <a:rPr lang="en-GB" sz="1200" kern="1200" dirty="0">
                <a:solidFill>
                  <a:schemeClr val="tx1"/>
                </a:solidFill>
                <a:effectLst/>
                <a:latin typeface="+mn-lt"/>
                <a:ea typeface="+mn-ea"/>
                <a:cs typeface="+mn-cs"/>
              </a:rPr>
              <a:t>, was founded in </a:t>
            </a:r>
            <a:r>
              <a:rPr lang="en-GB" sz="1200" u="none" kern="1200" dirty="0">
                <a:solidFill>
                  <a:schemeClr val="tx1"/>
                </a:solidFill>
                <a:effectLst/>
                <a:latin typeface="+mn-lt"/>
                <a:ea typeface="+mn-ea"/>
                <a:cs typeface="+mn-cs"/>
              </a:rPr>
              <a:t>1870, by Polish aristocrat</a:t>
            </a:r>
            <a:r>
              <a:rPr lang="en-GB" sz="1200" u="none" kern="1200" baseline="0" dirty="0">
                <a:solidFill>
                  <a:schemeClr val="tx1"/>
                </a:solidFill>
                <a:effectLst/>
                <a:latin typeface="+mn-lt"/>
                <a:ea typeface="+mn-ea"/>
                <a:cs typeface="+mn-cs"/>
              </a:rPr>
              <a:t> </a:t>
            </a:r>
            <a:r>
              <a:rPr lang="en-GB" sz="1200" u="none" kern="1200" dirty="0">
                <a:solidFill>
                  <a:schemeClr val="tx1"/>
                </a:solidFill>
                <a:effectLst/>
                <a:latin typeface="+mn-lt"/>
                <a:ea typeface="+mn-ea"/>
                <a:cs typeface="+mn-cs"/>
              </a:rPr>
              <a:t>in exile </a:t>
            </a:r>
            <a:r>
              <a:rPr lang="en-GB" sz="1200" u="none" kern="1200" dirty="0" err="1">
                <a:solidFill>
                  <a:schemeClr val="tx1"/>
                </a:solidFill>
                <a:effectLst/>
                <a:latin typeface="+mn-lt"/>
                <a:ea typeface="+mn-ea"/>
                <a:cs typeface="+mn-cs"/>
              </a:rPr>
              <a:t>Władysław</a:t>
            </a:r>
            <a:r>
              <a:rPr lang="en-GB" sz="1200" u="none" kern="1200" dirty="0">
                <a:solidFill>
                  <a:schemeClr val="tx1"/>
                </a:solidFill>
                <a:effectLst/>
                <a:latin typeface="+mn-lt"/>
                <a:ea typeface="+mn-ea"/>
                <a:cs typeface="+mn-cs"/>
              </a:rPr>
              <a:t> Plater. Its mission</a:t>
            </a:r>
            <a:r>
              <a:rPr lang="en-GB" sz="1200" u="none" kern="1200" baseline="0" dirty="0">
                <a:solidFill>
                  <a:schemeClr val="tx1"/>
                </a:solidFill>
                <a:effectLst/>
                <a:latin typeface="+mn-lt"/>
                <a:ea typeface="+mn-ea"/>
                <a:cs typeface="+mn-cs"/>
              </a:rPr>
              <a:t> was to be a</a:t>
            </a:r>
            <a:r>
              <a:rPr lang="en-GB" sz="1200" b="0" i="0" u="none" kern="1200" dirty="0">
                <a:solidFill>
                  <a:schemeClr val="tx1"/>
                </a:solidFill>
                <a:effectLst/>
                <a:latin typeface="+mn-lt"/>
                <a:ea typeface="+mn-ea"/>
                <a:cs typeface="+mn-cs"/>
              </a:rPr>
              <a:t> repository for Polish historic memorabilia, and a library and archives of the Great Emigration. </a:t>
            </a:r>
          </a:p>
          <a:p>
            <a:endParaRPr lang="en-GB" sz="1200" b="0" i="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As you might know in the late 18</a:t>
            </a:r>
            <a:r>
              <a:rPr lang="en-GB" sz="1200" b="0" i="0" kern="1200" baseline="30000" dirty="0">
                <a:solidFill>
                  <a:schemeClr val="tx1"/>
                </a:solidFill>
                <a:effectLst/>
                <a:latin typeface="+mn-lt"/>
                <a:ea typeface="+mn-ea"/>
                <a:cs typeface="+mn-cs"/>
              </a:rPr>
              <a:t>th</a:t>
            </a:r>
            <a:r>
              <a:rPr lang="en-GB" sz="1200" b="0" i="0" kern="1200" dirty="0">
                <a:solidFill>
                  <a:schemeClr val="tx1"/>
                </a:solidFill>
                <a:effectLst/>
                <a:latin typeface="+mn-lt"/>
                <a:ea typeface="+mn-ea"/>
                <a:cs typeface="+mn-cs"/>
              </a:rPr>
              <a:t> century Poland had</a:t>
            </a:r>
            <a:r>
              <a:rPr lang="en-GB" sz="1200" b="0" i="0" kern="1200" baseline="0" dirty="0">
                <a:solidFill>
                  <a:schemeClr val="tx1"/>
                </a:solidFill>
                <a:effectLst/>
                <a:latin typeface="+mn-lt"/>
                <a:ea typeface="+mn-ea"/>
                <a:cs typeface="+mn-cs"/>
              </a:rPr>
              <a:t> disappeared from the maps, annexed by its powerful neighbours: Russia, Hapsburgs and Austro-Hungarian Empire, and Prussia. A big wave of emigration followed</a:t>
            </a:r>
          </a:p>
          <a:p>
            <a:r>
              <a:rPr lang="en-GB" sz="1200" b="0" i="0" u="none" kern="1200" dirty="0">
                <a:solidFill>
                  <a:schemeClr val="tx1"/>
                </a:solidFill>
                <a:effectLst/>
                <a:latin typeface="+mn-lt"/>
                <a:ea typeface="+mn-ea"/>
                <a:cs typeface="+mn-cs"/>
              </a:rPr>
              <a:t>Plater in his last will bequeathed the collection to Poland and the Polish People,</a:t>
            </a:r>
            <a:r>
              <a:rPr lang="en-GB" sz="1200" b="0" i="0" u="none" kern="1200" baseline="0" dirty="0">
                <a:solidFill>
                  <a:schemeClr val="tx1"/>
                </a:solidFill>
                <a:effectLst/>
                <a:latin typeface="+mn-lt"/>
                <a:ea typeface="+mn-ea"/>
                <a:cs typeface="+mn-cs"/>
              </a:rPr>
              <a:t> and he asked for the Collections to be taken to Poland when it regained its independence.</a:t>
            </a:r>
          </a:p>
          <a:p>
            <a:endParaRPr lang="en-GB" sz="1200" b="0" i="0" u="none" kern="1200" baseline="0" dirty="0">
              <a:solidFill>
                <a:schemeClr val="tx1"/>
              </a:solidFill>
              <a:effectLst/>
              <a:latin typeface="+mn-lt"/>
              <a:ea typeface="+mn-ea"/>
              <a:cs typeface="+mn-cs"/>
            </a:endParaRPr>
          </a:p>
          <a:p>
            <a:r>
              <a:rPr lang="en-GB" sz="1200" b="0" i="0" u="none" kern="1200" dirty="0">
                <a:solidFill>
                  <a:schemeClr val="tx1"/>
                </a:solidFill>
                <a:effectLst/>
                <a:latin typeface="+mn-lt"/>
                <a:ea typeface="+mn-ea"/>
                <a:cs typeface="+mn-cs"/>
              </a:rPr>
              <a:t> The collections </a:t>
            </a:r>
            <a:r>
              <a:rPr lang="en-GB" sz="1200" b="0" i="0" kern="1200" dirty="0">
                <a:solidFill>
                  <a:schemeClr val="tx1"/>
                </a:solidFill>
                <a:effectLst/>
                <a:latin typeface="+mn-lt"/>
                <a:ea typeface="+mn-ea"/>
                <a:cs typeface="+mn-cs"/>
              </a:rPr>
              <a:t>consisted of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91.000 prints (books, periodicals and printed ephemeras),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27.000 manuscripts, diplomas and autographs,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1400 maps and atlases,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over 1.000 musical scores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 and about 10.000 photographs,</a:t>
            </a:r>
            <a:r>
              <a:rPr lang="en-GB" sz="1200" b="0" i="0" kern="1200" baseline="0" dirty="0">
                <a:solidFill>
                  <a:schemeClr val="tx1"/>
                </a:solidFill>
                <a:effectLst/>
                <a:latin typeface="+mn-lt"/>
                <a:ea typeface="+mn-ea"/>
                <a:cs typeface="+mn-cs"/>
              </a:rPr>
              <a:t> </a:t>
            </a:r>
          </a:p>
          <a:p>
            <a:pPr marL="171450" indent="-171450">
              <a:buFont typeface="Arial" panose="020B0604020202020204" pitchFamily="34" charset="0"/>
              <a:buChar char="•"/>
            </a:pPr>
            <a:r>
              <a:rPr lang="en-GB" sz="1200" b="0" i="0" kern="1200" baseline="0" dirty="0">
                <a:solidFill>
                  <a:schemeClr val="tx1"/>
                </a:solidFill>
                <a:effectLst/>
                <a:latin typeface="+mn-lt"/>
                <a:ea typeface="+mn-ea"/>
                <a:cs typeface="+mn-cs"/>
              </a:rPr>
              <a:t>plus </a:t>
            </a:r>
            <a:r>
              <a:rPr lang="en-GB" sz="1200" kern="1200" dirty="0">
                <a:solidFill>
                  <a:schemeClr val="tx1"/>
                </a:solidFill>
                <a:effectLst/>
                <a:latin typeface="+mn-lt"/>
                <a:ea typeface="+mn-ea"/>
                <a:cs typeface="+mn-cs"/>
              </a:rPr>
              <a:t>3,000 works of art,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2,000 historic memorabilia,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20,000 engravings,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9,000 coins and medals.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In</a:t>
            </a:r>
            <a:r>
              <a:rPr lang="en-GB" sz="1200" b="0" i="0" kern="1200" baseline="0" dirty="0">
                <a:solidFill>
                  <a:schemeClr val="tx1"/>
                </a:solidFill>
                <a:effectLst/>
                <a:latin typeface="+mn-lt"/>
                <a:ea typeface="+mn-ea"/>
                <a:cs typeface="+mn-cs"/>
              </a:rPr>
              <a:t> 1918 with the </a:t>
            </a:r>
            <a:r>
              <a:rPr lang="en-GB" sz="1200" b="1" i="0" kern="1200" dirty="0">
                <a:solidFill>
                  <a:schemeClr val="tx1"/>
                </a:solidFill>
                <a:effectLst/>
                <a:latin typeface="+mn-lt"/>
                <a:ea typeface="+mn-ea"/>
                <a:cs typeface="+mn-cs"/>
              </a:rPr>
              <a:t>Armistice of </a:t>
            </a:r>
            <a:r>
              <a:rPr lang="en-GB" sz="1200" b="1" i="0" kern="1200" dirty="0" err="1">
                <a:solidFill>
                  <a:schemeClr val="tx1"/>
                </a:solidFill>
                <a:effectLst/>
                <a:latin typeface="+mn-lt"/>
                <a:ea typeface="+mn-ea"/>
                <a:cs typeface="+mn-cs"/>
              </a:rPr>
              <a:t>Compiègne</a:t>
            </a:r>
            <a:r>
              <a:rPr lang="en-GB" sz="1200" b="0" i="0" kern="1200" dirty="0">
                <a:solidFill>
                  <a:schemeClr val="tx1"/>
                </a:solidFill>
                <a:effectLst/>
                <a:latin typeface="+mn-lt"/>
                <a:ea typeface="+mn-ea"/>
                <a:cs typeface="+mn-cs"/>
              </a:rPr>
              <a:t>, Poland reappeared on the maps. I</a:t>
            </a:r>
            <a:r>
              <a:rPr lang="en-GB" sz="1200" kern="1200" dirty="0">
                <a:solidFill>
                  <a:schemeClr val="tx1"/>
                </a:solidFill>
                <a:effectLst/>
                <a:latin typeface="+mn-lt"/>
                <a:ea typeface="+mn-ea"/>
                <a:cs typeface="+mn-cs"/>
              </a:rPr>
              <a:t>n 1927 the</a:t>
            </a:r>
            <a:r>
              <a:rPr lang="en-GB" sz="1200" kern="1200" baseline="0" dirty="0">
                <a:solidFill>
                  <a:schemeClr val="tx1"/>
                </a:solidFill>
                <a:effectLst/>
                <a:latin typeface="+mn-lt"/>
                <a:ea typeface="+mn-ea"/>
                <a:cs typeface="+mn-cs"/>
              </a:rPr>
              <a:t> collection left this castle, it took 14 train wagons to have it transported to Poland. As we know in 1939 2</a:t>
            </a:r>
            <a:r>
              <a:rPr lang="en-GB" sz="1200" kern="1200" baseline="30000" dirty="0">
                <a:solidFill>
                  <a:schemeClr val="tx1"/>
                </a:solidFill>
                <a:effectLst/>
                <a:latin typeface="+mn-lt"/>
                <a:ea typeface="+mn-ea"/>
                <a:cs typeface="+mn-cs"/>
              </a:rPr>
              <a:t>nd</a:t>
            </a:r>
            <a:r>
              <a:rPr lang="en-GB" sz="1200" kern="1200" baseline="0" dirty="0">
                <a:solidFill>
                  <a:schemeClr val="tx1"/>
                </a:solidFill>
                <a:effectLst/>
                <a:latin typeface="+mn-lt"/>
                <a:ea typeface="+mn-ea"/>
                <a:cs typeface="+mn-cs"/>
              </a:rPr>
              <a:t> WW started and with the bombardment of Warsaw </a:t>
            </a:r>
            <a:r>
              <a:rPr lang="en-GB" baseline="0" dirty="0"/>
              <a:t>hardly anything from the collection survived. The library and the museum in </a:t>
            </a:r>
            <a:r>
              <a:rPr lang="en-GB" baseline="0" dirty="0" err="1"/>
              <a:t>Rapperswil</a:t>
            </a:r>
            <a:r>
              <a:rPr lang="en-GB" baseline="0" dirty="0"/>
              <a:t> still exists, but now it’s a much smaller collection of items donated after the war. </a:t>
            </a: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pPr marL="0" indent="0">
              <a:buFont typeface="Arial" panose="020B0604020202020204" pitchFamily="34" charset="0"/>
              <a:buNone/>
            </a:pPr>
            <a:endParaRPr lang="en-GB" sz="1200" b="0" i="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Information and </a:t>
            </a:r>
            <a:r>
              <a:rPr lang="en-GB" sz="1200" b="0" i="0" kern="1200" dirty="0">
                <a:solidFill>
                  <a:schemeClr val="tx1"/>
                </a:solidFill>
                <a:effectLst/>
                <a:latin typeface="+mn-lt"/>
                <a:ea typeface="+mn-ea"/>
                <a:cs typeface="+mn-cs"/>
              </a:rPr>
              <a:t>A.</a:t>
            </a:r>
            <a:r>
              <a:rPr lang="pl-PL" sz="1200" b="0" i="0" kern="1200" dirty="0">
                <a:solidFill>
                  <a:schemeClr val="tx1"/>
                </a:solidFill>
                <a:effectLst/>
                <a:latin typeface="+mn-lt"/>
                <a:ea typeface="+mn-ea"/>
                <a:cs typeface="+mn-cs"/>
              </a:rPr>
              <a:t> Piotrowska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Kamienica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Burghof</a:t>
            </a:r>
            <a:r>
              <a:rPr lang="en-GB" sz="1200" b="0" i="0" kern="1200" dirty="0">
                <a:solidFill>
                  <a:schemeClr val="tx1"/>
                </a:solidFill>
                <a:effectLst/>
                <a:latin typeface="+mn-lt"/>
                <a:ea typeface="+mn-ea"/>
                <a:cs typeface="+mn-cs"/>
              </a:rPr>
              <a:t>’</a:t>
            </a:r>
            <a:r>
              <a:rPr lang="en-GB" sz="1200" b="0" i="0" kern="1200" baseline="0" dirty="0">
                <a:solidFill>
                  <a:schemeClr val="tx1"/>
                </a:solidFill>
                <a:effectLst/>
                <a:latin typeface="+mn-lt"/>
                <a:ea typeface="+mn-ea"/>
                <a:cs typeface="+mn-cs"/>
              </a:rPr>
              <a:t> [digital image] retrieved</a:t>
            </a:r>
            <a:r>
              <a:rPr lang="en-GB" sz="1200" b="0" kern="1200" dirty="0">
                <a:solidFill>
                  <a:schemeClr val="tx1"/>
                </a:solidFill>
                <a:effectLst/>
                <a:latin typeface="+mn-lt"/>
                <a:ea typeface="+mn-ea"/>
                <a:cs typeface="+mn-cs"/>
              </a:rPr>
              <a:t> from the</a:t>
            </a:r>
            <a:r>
              <a:rPr lang="en-GB" sz="1200" b="0" kern="1200" baseline="0" dirty="0">
                <a:solidFill>
                  <a:schemeClr val="tx1"/>
                </a:solidFill>
                <a:effectLst/>
                <a:latin typeface="+mn-lt"/>
                <a:ea typeface="+mn-ea"/>
                <a:cs typeface="+mn-cs"/>
              </a:rPr>
              <a:t> museum’s website: </a:t>
            </a:r>
            <a:r>
              <a:rPr lang="en-GB" sz="1200" b="0" u="sng" kern="1200" baseline="0" dirty="0">
                <a:solidFill>
                  <a:schemeClr val="tx1"/>
                </a:solidFill>
                <a:effectLst/>
                <a:latin typeface="+mn-lt"/>
                <a:ea typeface="+mn-ea"/>
                <a:cs typeface="+mn-cs"/>
              </a:rPr>
              <a:t>http://www.muzeum-polskie.org/mpr/polski/informacje.html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u="sng"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u="sng" kern="1200" baseline="0" dirty="0">
              <a:solidFill>
                <a:schemeClr val="tx1"/>
              </a:solidFill>
              <a:effectLst/>
              <a:latin typeface="+mn-lt"/>
              <a:ea typeface="+mn-ea"/>
              <a:cs typeface="+mn-cs"/>
            </a:endParaRPr>
          </a:p>
          <a:p>
            <a:pPr marL="0" indent="0">
              <a:buFont typeface="Arial" panose="020B0604020202020204" pitchFamily="34" charset="0"/>
              <a:buNone/>
            </a:pPr>
            <a:endParaRPr lang="en-GB" sz="1200" b="0" i="0" kern="1200" dirty="0">
              <a:solidFill>
                <a:schemeClr val="tx1"/>
              </a:solidFill>
              <a:effectLst/>
              <a:latin typeface="+mn-lt"/>
              <a:ea typeface="+mn-ea"/>
              <a:cs typeface="+mn-cs"/>
            </a:endParaRPr>
          </a:p>
          <a:p>
            <a:pPr marL="0" indent="0">
              <a:buFont typeface="Arial" panose="020B0604020202020204" pitchFamily="34" charset="0"/>
              <a:buNone/>
            </a:pPr>
            <a:endParaRPr lang="en-GB" sz="1200" b="0" i="0" kern="1200" dirty="0">
              <a:solidFill>
                <a:schemeClr val="tx1"/>
              </a:solidFill>
              <a:effectLst/>
              <a:latin typeface="+mn-lt"/>
              <a:ea typeface="+mn-ea"/>
              <a:cs typeface="+mn-cs"/>
            </a:endParaRPr>
          </a:p>
          <a:p>
            <a:pPr marL="0" indent="0">
              <a:buFont typeface="Arial" panose="020B0604020202020204" pitchFamily="34" charset="0"/>
              <a:buNone/>
            </a:pP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53F4D0-1FBE-40EE-80E2-45E9E22DD74A}" type="slidenum">
              <a:rPr lang="en-GB" smtClean="0"/>
              <a:t>5</a:t>
            </a:fld>
            <a:endParaRPr lang="en-GB"/>
          </a:p>
        </p:txBody>
      </p:sp>
    </p:spTree>
    <p:extLst>
      <p:ext uri="{BB962C8B-B14F-4D97-AF65-F5344CB8AC3E}">
        <p14:creationId xmlns:p14="http://schemas.microsoft.com/office/powerpoint/2010/main" val="13554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Switzerland’s per capita GDP is the one</a:t>
            </a:r>
            <a:r>
              <a:rPr lang="en-GB" sz="1200" b="0" i="0" kern="1200" baseline="0" dirty="0">
                <a:solidFill>
                  <a:schemeClr val="tx1"/>
                </a:solidFill>
                <a:effectLst/>
                <a:latin typeface="+mn-lt"/>
                <a:ea typeface="+mn-ea"/>
                <a:cs typeface="+mn-cs"/>
              </a:rPr>
              <a:t> of</a:t>
            </a:r>
            <a:r>
              <a:rPr lang="en-GB" sz="1200" b="0" i="0" kern="1200" dirty="0">
                <a:solidFill>
                  <a:schemeClr val="tx1"/>
                </a:solidFill>
                <a:effectLst/>
                <a:latin typeface="+mn-lt"/>
                <a:ea typeface="+mn-ea"/>
                <a:cs typeface="+mn-cs"/>
              </a:rPr>
              <a:t> highest in the world </a:t>
            </a:r>
            <a:endParaRPr lang="en-GB" dirty="0"/>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unemployment rate below 4 percent (3.1 in Jan 2017).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World Happiness Report –It measures,</a:t>
            </a:r>
            <a:r>
              <a:rPr lang="en-GB" sz="1200" b="0" i="0" kern="1200" baseline="0" dirty="0">
                <a:solidFill>
                  <a:schemeClr val="tx1"/>
                </a:solidFill>
                <a:effectLst/>
                <a:latin typeface="+mn-lt"/>
                <a:ea typeface="+mn-ea"/>
                <a:cs typeface="+mn-cs"/>
              </a:rPr>
              <a:t> amongst other things, - </a:t>
            </a:r>
            <a:r>
              <a:rPr lang="en-GB" dirty="0"/>
              <a:t>GDP per capita,</a:t>
            </a:r>
            <a:r>
              <a:rPr lang="en-GB" baseline="0" dirty="0"/>
              <a:t> </a:t>
            </a:r>
            <a:r>
              <a:rPr lang="en-GB" dirty="0"/>
              <a:t>social support,</a:t>
            </a:r>
            <a:r>
              <a:rPr lang="en-GB" baseline="0" dirty="0"/>
              <a:t> </a:t>
            </a:r>
            <a:r>
              <a:rPr lang="en-GB" dirty="0"/>
              <a:t>healthy life expectancy,</a:t>
            </a:r>
            <a:r>
              <a:rPr lang="en-GB" baseline="0" dirty="0"/>
              <a:t> </a:t>
            </a:r>
            <a:r>
              <a:rPr lang="en-GB" dirty="0"/>
              <a:t>freedom to make life choices: </a:t>
            </a:r>
          </a:p>
          <a:p>
            <a:pPr marL="0" indent="0">
              <a:buFont typeface="Arial" panose="020B0604020202020204" pitchFamily="34" charset="0"/>
              <a:buNone/>
            </a:pPr>
            <a:r>
              <a:rPr lang="en-GB" sz="900" u="sng" dirty="0"/>
              <a:t>(http://worldhappiness.report/wp-content/uploads/sites/2/2017/03/HR17.pdf)</a:t>
            </a:r>
          </a:p>
          <a:p>
            <a:pPr marL="171450" indent="-171450">
              <a:buFont typeface="Arial" panose="020B0604020202020204" pitchFamily="34" charset="0"/>
              <a:buChar char="•"/>
            </a:pPr>
            <a:endParaRPr lang="en-GB"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So what is the secret???</a:t>
            </a:r>
          </a:p>
          <a:p>
            <a:pPr marL="171450" indent="-171450">
              <a:buFont typeface="Arial" panose="020B0604020202020204" pitchFamily="34" charset="0"/>
              <a:buChar char="•"/>
            </a:pPr>
            <a:endParaRPr lang="en-GB" sz="1200" b="0" i="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According to researchers from the Center on International Education Benchmarking - </a:t>
            </a:r>
            <a:r>
              <a:rPr lang="en-GB" sz="1200" b="0" i="1" kern="1200" dirty="0">
                <a:solidFill>
                  <a:schemeClr val="tx1"/>
                </a:solidFill>
                <a:effectLst/>
                <a:latin typeface="+mn-lt"/>
                <a:ea typeface="+mn-ea"/>
                <a:cs typeface="+mn-cs"/>
              </a:rPr>
              <a:t>Switzerland’s vocational education and training (VET) system, one of the strongest in the world, is a very important contributor to the country’s economic success. (</a:t>
            </a:r>
            <a:r>
              <a:rPr lang="en-GB" sz="1200" b="0" i="0" u="sng" kern="1200" dirty="0">
                <a:solidFill>
                  <a:schemeClr val="tx1"/>
                </a:solidFill>
                <a:effectLst/>
                <a:latin typeface="+mn-lt"/>
                <a:ea typeface="+mn-ea"/>
                <a:cs typeface="+mn-cs"/>
              </a:rPr>
              <a:t>http://ncee.org/swiss-vet/)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1"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dirty="0">
                <a:solidFill>
                  <a:schemeClr val="tx1"/>
                </a:solidFill>
                <a:effectLst/>
                <a:latin typeface="+mn-lt"/>
                <a:ea typeface="+mn-ea"/>
                <a:cs typeface="+mn-cs"/>
              </a:rPr>
              <a:t>More info: </a:t>
            </a:r>
            <a:r>
              <a:rPr lang="en-GB" sz="1200" b="0" i="1" kern="1200" dirty="0">
                <a:solidFill>
                  <a:schemeClr val="tx1"/>
                </a:solidFill>
                <a:effectLst/>
                <a:latin typeface="+mn-lt"/>
                <a:ea typeface="+mn-ea"/>
                <a:cs typeface="+mn-cs"/>
              </a:rPr>
              <a:t>In the report, ’Gold Standard: The Swiss Vocational Education and Training System’, authors Nancy Hoffman of Jobs for the Future and Robert Schwartz of the Harvard Graduate School of Education shed new light on the Swiss VET system, how businesses play—and benefit from—a central role in the training of a highly skilled workforce, and the seamless connections between VET and the broader Swiss education system.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53F4D0-1FBE-40EE-80E2-45E9E22DD74A}" type="slidenum">
              <a:rPr lang="en-GB" smtClean="0"/>
              <a:t>6</a:t>
            </a:fld>
            <a:endParaRPr lang="en-GB"/>
          </a:p>
        </p:txBody>
      </p:sp>
    </p:spTree>
    <p:extLst>
      <p:ext uri="{BB962C8B-B14F-4D97-AF65-F5344CB8AC3E}">
        <p14:creationId xmlns:p14="http://schemas.microsoft.com/office/powerpoint/2010/main" val="2916798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SO here are the choices that the teenagers have after finishing compulsory education. There is a choice between general education schools – specialized</a:t>
            </a:r>
            <a:r>
              <a:rPr lang="en-GB" sz="1200" b="0" i="0" kern="1200" baseline="0" dirty="0">
                <a:solidFill>
                  <a:schemeClr val="tx1"/>
                </a:solidFill>
                <a:effectLst/>
                <a:latin typeface="+mn-lt"/>
                <a:ea typeface="+mn-ea"/>
                <a:cs typeface="+mn-cs"/>
              </a:rPr>
              <a:t> or not; and vocational school or training. </a:t>
            </a:r>
            <a:r>
              <a:rPr lang="en-GB" sz="1200" b="0" i="0" kern="1200" dirty="0">
                <a:solidFill>
                  <a:schemeClr val="tx1"/>
                </a:solidFill>
                <a:effectLst/>
                <a:latin typeface="+mn-lt"/>
                <a:ea typeface="+mn-ea"/>
                <a:cs typeface="+mn-cs"/>
              </a:rPr>
              <a:t> Once a decision</a:t>
            </a:r>
            <a:r>
              <a:rPr lang="en-GB" sz="1200" b="0" i="0" kern="1200" baseline="0" dirty="0">
                <a:solidFill>
                  <a:schemeClr val="tx1"/>
                </a:solidFill>
                <a:effectLst/>
                <a:latin typeface="+mn-lt"/>
                <a:ea typeface="+mn-ea"/>
                <a:cs typeface="+mn-cs"/>
              </a:rPr>
              <a:t> is</a:t>
            </a:r>
            <a:r>
              <a:rPr lang="en-GB" sz="1200" b="0" i="0" kern="1200" dirty="0">
                <a:solidFill>
                  <a:schemeClr val="tx1"/>
                </a:solidFill>
                <a:effectLst/>
                <a:latin typeface="+mn-lt"/>
                <a:ea typeface="+mn-ea"/>
                <a:cs typeface="+mn-cs"/>
              </a:rPr>
              <a:t> taken,</a:t>
            </a:r>
            <a:r>
              <a:rPr lang="en-GB" sz="1200" b="0" i="0" kern="1200" baseline="0" dirty="0">
                <a:solidFill>
                  <a:schemeClr val="tx1"/>
                </a:solidFill>
                <a:effectLst/>
                <a:latin typeface="+mn-lt"/>
                <a:ea typeface="+mn-ea"/>
                <a:cs typeface="+mn-cs"/>
              </a:rPr>
              <a:t> it is not set in stone. There are possible pathways and transfers in between these blocks. So a VET apprentice can take A-Levels and go to the university. Also a general education pupil can move to VET school, etc. </a:t>
            </a:r>
            <a:r>
              <a:rPr lang="en-GB" sz="1200" b="0" i="0" kern="1200" baseline="0" dirty="0" err="1">
                <a:solidFill>
                  <a:schemeClr val="tx1"/>
                </a:solidFill>
                <a:effectLst/>
                <a:latin typeface="+mn-lt"/>
                <a:ea typeface="+mn-ea"/>
                <a:cs typeface="+mn-cs"/>
              </a:rPr>
              <a:t>Hannie</a:t>
            </a:r>
            <a:r>
              <a:rPr lang="en-GB" sz="1200" b="0" i="0" kern="1200" baseline="0" dirty="0">
                <a:solidFill>
                  <a:schemeClr val="tx1"/>
                </a:solidFill>
                <a:effectLst/>
                <a:latin typeface="+mn-lt"/>
                <a:ea typeface="+mn-ea"/>
                <a:cs typeface="+mn-cs"/>
              </a:rPr>
              <a:t> will tell you more about the choices made by the interns that came to Oxford. </a:t>
            </a:r>
            <a:endParaRPr lang="en-GB" sz="1200" b="0" i="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According to OECD  (</a:t>
            </a:r>
            <a:r>
              <a:rPr lang="en-GB" sz="1200" b="1" i="0" kern="1200" dirty="0">
                <a:solidFill>
                  <a:schemeClr val="tx1"/>
                </a:solidFill>
                <a:effectLst/>
                <a:latin typeface="+mn-lt"/>
                <a:ea typeface="+mn-ea"/>
                <a:cs typeface="+mn-cs"/>
              </a:rPr>
              <a:t>The Organisation for Economic Co-operation and Development )</a:t>
            </a:r>
            <a:r>
              <a:rPr lang="en-GB" sz="1200" b="1"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statistics - The Swiss can expect to go through </a:t>
            </a:r>
            <a:r>
              <a:rPr lang="en-GB" sz="1200" b="1" i="0" kern="1200" dirty="0">
                <a:solidFill>
                  <a:schemeClr val="tx1"/>
                </a:solidFill>
                <a:effectLst/>
                <a:latin typeface="+mn-lt"/>
                <a:ea typeface="+mn-ea"/>
                <a:cs typeface="+mn-cs"/>
              </a:rPr>
              <a:t>17.4 years of education between the ages of 5 and 39</a:t>
            </a:r>
            <a:r>
              <a:rPr lang="en-GB" sz="1200" b="0" i="0" kern="1200" dirty="0">
                <a:solidFill>
                  <a:schemeClr val="tx1"/>
                </a:solidFill>
                <a:effectLst/>
                <a:latin typeface="+mn-lt"/>
                <a:ea typeface="+mn-ea"/>
                <a:cs typeface="+mn-cs"/>
              </a:rPr>
              <a:t>, OECD average is 17.5 years.</a:t>
            </a:r>
            <a:r>
              <a:rPr lang="en-GB" sz="1200" b="0" i="0" kern="1200" baseline="0" dirty="0">
                <a:solidFill>
                  <a:schemeClr val="tx1"/>
                </a:solidFill>
                <a:effectLst/>
                <a:latin typeface="+mn-lt"/>
                <a:ea typeface="+mn-ea"/>
                <a:cs typeface="+mn-cs"/>
              </a:rPr>
              <a:t> </a:t>
            </a:r>
            <a:r>
              <a:rPr lang="en-GB" sz="1200" b="1" i="0" u="sng" kern="1200" baseline="0" dirty="0">
                <a:solidFill>
                  <a:schemeClr val="tx1"/>
                </a:solidFill>
                <a:effectLst/>
                <a:latin typeface="+mn-lt"/>
                <a:ea typeface="+mn-ea"/>
                <a:cs typeface="+mn-cs"/>
              </a:rPr>
              <a:t>BUT </a:t>
            </a:r>
            <a:r>
              <a:rPr lang="en-GB" sz="1200" b="0" i="0" kern="1200" dirty="0">
                <a:solidFill>
                  <a:schemeClr val="tx1"/>
                </a:solidFill>
                <a:effectLst/>
                <a:latin typeface="+mn-lt"/>
                <a:ea typeface="+mn-ea"/>
                <a:cs typeface="+mn-cs"/>
              </a:rPr>
              <a:t> </a:t>
            </a:r>
            <a:r>
              <a:rPr lang="en-GB" sz="1200" b="1" i="0" kern="1200" dirty="0">
                <a:solidFill>
                  <a:schemeClr val="tx1"/>
                </a:solidFill>
                <a:effectLst/>
                <a:latin typeface="+mn-lt"/>
                <a:ea typeface="+mn-ea"/>
                <a:cs typeface="+mn-cs"/>
              </a:rPr>
              <a:t>88% of adults aged  between</a:t>
            </a:r>
            <a:r>
              <a:rPr lang="en-GB" sz="1200" b="1" i="0" kern="1200" baseline="0" dirty="0">
                <a:solidFill>
                  <a:schemeClr val="tx1"/>
                </a:solidFill>
                <a:effectLst/>
                <a:latin typeface="+mn-lt"/>
                <a:ea typeface="+mn-ea"/>
                <a:cs typeface="+mn-cs"/>
              </a:rPr>
              <a:t> </a:t>
            </a:r>
            <a:r>
              <a:rPr lang="en-GB" sz="1200" b="1" i="0" kern="1200" dirty="0">
                <a:solidFill>
                  <a:schemeClr val="tx1"/>
                </a:solidFill>
                <a:effectLst/>
                <a:latin typeface="+mn-lt"/>
                <a:ea typeface="+mn-ea"/>
                <a:cs typeface="+mn-cs"/>
              </a:rPr>
              <a:t>25</a:t>
            </a:r>
            <a:r>
              <a:rPr lang="en-GB" sz="1200" b="1" i="0" kern="1200" baseline="0" dirty="0">
                <a:solidFill>
                  <a:schemeClr val="tx1"/>
                </a:solidFill>
                <a:effectLst/>
                <a:latin typeface="+mn-lt"/>
                <a:ea typeface="+mn-ea"/>
                <a:cs typeface="+mn-cs"/>
              </a:rPr>
              <a:t> and </a:t>
            </a:r>
            <a:r>
              <a:rPr lang="en-GB" sz="1200" b="1" i="0" kern="1200" dirty="0">
                <a:solidFill>
                  <a:schemeClr val="tx1"/>
                </a:solidFill>
                <a:effectLst/>
                <a:latin typeface="+mn-lt"/>
                <a:ea typeface="+mn-ea"/>
                <a:cs typeface="+mn-cs"/>
              </a:rPr>
              <a:t>64 have completed upper secondary education</a:t>
            </a:r>
            <a:r>
              <a:rPr lang="en-GB" sz="1200" b="0" i="0" kern="1200" dirty="0">
                <a:solidFill>
                  <a:schemeClr val="tx1"/>
                </a:solidFill>
                <a:effectLst/>
                <a:latin typeface="+mn-lt"/>
                <a:ea typeface="+mn-ea"/>
                <a:cs typeface="+mn-cs"/>
              </a:rPr>
              <a:t>, higher than the OECD average of 76%.</a:t>
            </a:r>
            <a:r>
              <a:rPr lang="en-GB" sz="1200" b="0" i="0" kern="1200" baseline="0" dirty="0">
                <a:solidFill>
                  <a:schemeClr val="tx1"/>
                </a:solidFill>
                <a:effectLst/>
                <a:latin typeface="+mn-lt"/>
                <a:ea typeface="+mn-ea"/>
                <a:cs typeface="+mn-cs"/>
              </a:rPr>
              <a:t> Again according to OECD </a:t>
            </a:r>
            <a:r>
              <a:rPr lang="en-GB" sz="1200" b="0" i="0" kern="1200" dirty="0">
                <a:solidFill>
                  <a:schemeClr val="tx1"/>
                </a:solidFill>
                <a:effectLst/>
                <a:latin typeface="+mn-lt"/>
                <a:ea typeface="+mn-ea"/>
                <a:cs typeface="+mn-cs"/>
              </a:rPr>
              <a:t>Graduating from upper secondary education has been more and more important in all countries, as the skills needed in the labour market are becoming more knowledge-based.  Graduation rates therefore provide a good indication of whether a country is preparing its students to meet the requirements of the job market.  </a:t>
            </a:r>
            <a:r>
              <a:rPr lang="en-GB" sz="600" b="0" i="1" kern="1200" dirty="0">
                <a:solidFill>
                  <a:schemeClr val="tx1"/>
                </a:solidFill>
                <a:effectLst/>
                <a:latin typeface="+mn-lt"/>
                <a:ea typeface="+mn-ea"/>
                <a:cs typeface="+mn-cs"/>
              </a:rPr>
              <a:t>(</a:t>
            </a:r>
            <a:r>
              <a:rPr lang="en-GB" sz="600" i="1" dirty="0"/>
              <a:t>OECD (2014), Education at a Glance 2014: OECD Indicators, OECD Publishing. http://dx.doi.org/10.1787/eag-2014-en)</a:t>
            </a:r>
          </a:p>
          <a:p>
            <a:pPr marL="171450" indent="-171450">
              <a:buFont typeface="Arial" panose="020B0604020202020204" pitchFamily="34" charset="0"/>
              <a:buChar char="•"/>
            </a:pPr>
            <a:endParaRPr lang="en-GB"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GB" sz="1200" b="0" i="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i="0" kern="1200" dirty="0">
                <a:solidFill>
                  <a:schemeClr val="tx1"/>
                </a:solidFill>
                <a:effectLst/>
                <a:latin typeface="+mn-lt"/>
                <a:ea typeface="+mn-ea"/>
                <a:cs typeface="+mn-cs"/>
              </a:rPr>
              <a:t>AS the Swiss education system is an important component of the country’s economic engine </a:t>
            </a:r>
            <a:r>
              <a:rPr lang="en-GB" sz="1200" b="0" i="0" kern="1200" dirty="0">
                <a:solidFill>
                  <a:schemeClr val="tx1"/>
                </a:solidFill>
                <a:effectLst/>
                <a:latin typeface="+mn-lt"/>
                <a:ea typeface="+mn-ea"/>
                <a:cs typeface="+mn-cs"/>
              </a:rPr>
              <a:t>– the Swiss </a:t>
            </a:r>
            <a:r>
              <a:rPr lang="en-GB" sz="1200" b="0" i="0" kern="1200" baseline="0" dirty="0">
                <a:solidFill>
                  <a:schemeClr val="tx1"/>
                </a:solidFill>
                <a:effectLst/>
                <a:latin typeface="+mn-lt"/>
                <a:ea typeface="+mn-ea"/>
                <a:cs typeface="+mn-cs"/>
              </a:rPr>
              <a:t>i</a:t>
            </a:r>
            <a:r>
              <a:rPr lang="en-GB" sz="1200" b="0" i="0" kern="1200" dirty="0">
                <a:solidFill>
                  <a:schemeClr val="tx1"/>
                </a:solidFill>
                <a:effectLst/>
                <a:latin typeface="+mn-lt"/>
                <a:ea typeface="+mn-ea"/>
                <a:cs typeface="+mn-cs"/>
              </a:rPr>
              <a:t>ndustry sector partners with the State </a:t>
            </a:r>
            <a:r>
              <a:rPr lang="en-GB" sz="1200" b="0" i="0" strike="noStrike" kern="1200" dirty="0">
                <a:solidFill>
                  <a:schemeClr val="tx1"/>
                </a:solidFill>
                <a:effectLst/>
                <a:latin typeface="+mn-lt"/>
                <a:ea typeface="+mn-ea"/>
                <a:cs typeface="+mn-cs"/>
              </a:rPr>
              <a:t>and is heavily involved in the development of qualifications and assessments, training curriculum, and additional course work for VET students. The system produces highly skilled, ready-to-work </a:t>
            </a:r>
            <a:r>
              <a:rPr lang="en-GB" sz="1200" b="0" i="0" kern="1200" dirty="0">
                <a:solidFill>
                  <a:schemeClr val="tx1"/>
                </a:solidFill>
                <a:effectLst/>
                <a:latin typeface="+mn-lt"/>
                <a:ea typeface="+mn-ea"/>
                <a:cs typeface="+mn-cs"/>
              </a:rPr>
              <a:t>new employees for Swiss businesses. Which in turn serves as a real economic incentive for businesses to participate in the scheme. </a:t>
            </a:r>
          </a:p>
          <a:p>
            <a:endParaRPr lang="en-GB"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So the final product is  a wide cross-section of students</a:t>
            </a:r>
            <a:r>
              <a:rPr lang="en-GB" sz="1200" b="0" i="0" kern="1200" baseline="0" dirty="0">
                <a:solidFill>
                  <a:schemeClr val="tx1"/>
                </a:solidFill>
                <a:effectLst/>
                <a:latin typeface="+mn-lt"/>
                <a:ea typeface="+mn-ea"/>
                <a:cs typeface="+mn-cs"/>
              </a:rPr>
              <a:t> for </a:t>
            </a:r>
            <a:r>
              <a:rPr lang="en-GB" sz="1200" b="0" i="0" kern="1200" dirty="0">
                <a:solidFill>
                  <a:schemeClr val="tx1"/>
                </a:solidFill>
                <a:effectLst/>
                <a:latin typeface="+mn-lt"/>
                <a:ea typeface="+mn-ea"/>
                <a:cs typeface="+mn-cs"/>
              </a:rPr>
              <a:t>an expansive range of occupations</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 including  IT,</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manufacturing and healthcare, and traditional trades and crafts. The system also seamlessly connects young people with white- and blue-collar jobs through a robust apprenticeship system, keeping youth unemployment rates low.</a:t>
            </a:r>
          </a:p>
          <a:p>
            <a:pPr marL="0" indent="0">
              <a:buFont typeface="Arial" panose="020B0604020202020204" pitchFamily="34" charset="0"/>
              <a:buNone/>
            </a:pPr>
            <a:endParaRPr lang="en-GB" sz="1200" b="0" i="0" kern="1200" dirty="0">
              <a:solidFill>
                <a:schemeClr val="tx1"/>
              </a:solidFill>
              <a:effectLst/>
              <a:latin typeface="+mn-lt"/>
              <a:ea typeface="+mn-ea"/>
              <a:cs typeface="+mn-cs"/>
            </a:endParaRPr>
          </a:p>
          <a:p>
            <a:pPr marL="0" indent="0">
              <a:buFont typeface="Arial" panose="020B0604020202020204" pitchFamily="34" charset="0"/>
              <a:buNone/>
            </a:pPr>
            <a:endParaRPr lang="en-GB"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GB" sz="1200" b="1" kern="1200" dirty="0">
              <a:solidFill>
                <a:schemeClr val="tx1"/>
              </a:solidFill>
              <a:effectLst/>
              <a:latin typeface="+mn-lt"/>
              <a:ea typeface="+mn-ea"/>
              <a:cs typeface="+mn-cs"/>
            </a:endParaRPr>
          </a:p>
          <a:p>
            <a:pPr marL="0" indent="0">
              <a:buFont typeface="Arial" panose="020B0604020202020204" pitchFamily="34" charset="0"/>
              <a:buNone/>
            </a:pPr>
            <a:endParaRPr lang="en-GB" sz="1200" b="1" kern="1200" dirty="0">
              <a:solidFill>
                <a:schemeClr val="tx1"/>
              </a:solidFill>
              <a:effectLst/>
              <a:latin typeface="+mn-lt"/>
              <a:ea typeface="+mn-ea"/>
              <a:cs typeface="+mn-cs"/>
            </a:endParaRPr>
          </a:p>
          <a:p>
            <a:pPr marL="0" indent="0">
              <a:buFont typeface="Arial" panose="020B0604020202020204" pitchFamily="34" charset="0"/>
              <a:buNone/>
            </a:pPr>
            <a:r>
              <a:rPr lang="en-GB" sz="1200" b="0" kern="1200" dirty="0">
                <a:solidFill>
                  <a:schemeClr val="tx1"/>
                </a:solidFill>
                <a:effectLst/>
                <a:latin typeface="+mn-lt"/>
                <a:ea typeface="+mn-ea"/>
                <a:cs typeface="+mn-cs"/>
              </a:rPr>
              <a:t>Information cited and</a:t>
            </a:r>
            <a:r>
              <a:rPr lang="en-GB" sz="1200" b="0" kern="1200" baseline="0" dirty="0">
                <a:solidFill>
                  <a:schemeClr val="tx1"/>
                </a:solidFill>
                <a:effectLst/>
                <a:latin typeface="+mn-lt"/>
                <a:ea typeface="+mn-ea"/>
                <a:cs typeface="+mn-cs"/>
              </a:rPr>
              <a:t> chart</a:t>
            </a:r>
            <a:r>
              <a:rPr lang="en-GB" sz="1200" b="0" kern="1200" dirty="0">
                <a:solidFill>
                  <a:schemeClr val="tx1"/>
                </a:solidFill>
                <a:effectLst/>
                <a:latin typeface="+mn-lt"/>
                <a:ea typeface="+mn-ea"/>
                <a:cs typeface="+mn-cs"/>
              </a:rPr>
              <a:t> retrieved from Federal</a:t>
            </a:r>
            <a:r>
              <a:rPr lang="en-GB" sz="1200" b="0" kern="1200" baseline="0" dirty="0">
                <a:solidFill>
                  <a:schemeClr val="tx1"/>
                </a:solidFill>
                <a:effectLst/>
                <a:latin typeface="+mn-lt"/>
                <a:ea typeface="+mn-ea"/>
                <a:cs typeface="+mn-cs"/>
              </a:rPr>
              <a:t> Council Education webpages: </a:t>
            </a:r>
            <a:r>
              <a:rPr lang="en-GB" sz="1200" b="0" u="sng" kern="1200" baseline="0" dirty="0">
                <a:solidFill>
                  <a:srgbClr val="0070C0"/>
                </a:solidFill>
                <a:effectLst/>
                <a:latin typeface="+mn-lt"/>
                <a:ea typeface="+mn-ea"/>
                <a:cs typeface="+mn-cs"/>
              </a:rPr>
              <a:t>https://www.sbfi.admin.ch/sbfi/en/home/bildung/swiss-education-area/das-duale-system.html</a:t>
            </a:r>
          </a:p>
          <a:p>
            <a:pPr marL="0" indent="0">
              <a:buFont typeface="Arial" panose="020B0604020202020204" pitchFamily="34" charset="0"/>
              <a:buNone/>
            </a:pPr>
            <a:r>
              <a:rPr lang="en-GB" sz="1200" b="0" i="0" kern="1200" dirty="0">
                <a:solidFill>
                  <a:schemeClr val="tx1"/>
                </a:solidFill>
                <a:effectLst/>
                <a:latin typeface="+mn-lt"/>
                <a:ea typeface="+mn-ea"/>
                <a:cs typeface="+mn-cs"/>
              </a:rPr>
              <a:t>Fakten_Zahlen_BB2017_en.pdf</a:t>
            </a:r>
          </a:p>
          <a:p>
            <a:pPr marL="0" indent="0">
              <a:buFont typeface="Arial" panose="020B0604020202020204" pitchFamily="34" charset="0"/>
              <a:buNone/>
            </a:pPr>
            <a:r>
              <a:rPr lang="en-GB" sz="1200" b="0" i="0" kern="1200" dirty="0" err="1">
                <a:solidFill>
                  <a:schemeClr val="tx1"/>
                </a:solidFill>
                <a:effectLst/>
                <a:latin typeface="+mn-lt"/>
                <a:ea typeface="+mn-ea"/>
                <a:cs typeface="+mn-cs"/>
              </a:rPr>
              <a:t>EN_Bildungssystem_cmyk_frutiger</a:t>
            </a:r>
            <a:r>
              <a:rPr lang="en-GB" sz="1200" b="0" i="0" kern="1200" dirty="0">
                <a:solidFill>
                  <a:schemeClr val="tx1"/>
                </a:solidFill>
                <a:effectLst/>
                <a:latin typeface="+mn-lt"/>
                <a:ea typeface="+mn-ea"/>
                <a:cs typeface="+mn-cs"/>
              </a:rPr>
              <a:t> (1).pdf</a:t>
            </a:r>
          </a:p>
          <a:p>
            <a:pPr marL="171450" indent="-171450">
              <a:buFont typeface="Arial" panose="020B0604020202020204" pitchFamily="34" charset="0"/>
              <a:buChar char="•"/>
            </a:pPr>
            <a:endParaRPr lang="en-GB"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GB" sz="1200" b="0" i="0" kern="1200" dirty="0">
              <a:solidFill>
                <a:schemeClr val="tx1"/>
              </a:solidFill>
              <a:effectLst/>
              <a:latin typeface="+mn-lt"/>
              <a:ea typeface="+mn-ea"/>
              <a:cs typeface="+mn-cs"/>
            </a:endParaRPr>
          </a:p>
          <a:p>
            <a:pPr marL="0" indent="0">
              <a:buFont typeface="Arial" panose="020B0604020202020204" pitchFamily="34" charset="0"/>
              <a:buNone/>
            </a:pP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353F4D0-1FBE-40EE-80E2-45E9E22DD74A}" type="slidenum">
              <a:rPr lang="en-GB" smtClean="0"/>
              <a:t>7</a:t>
            </a:fld>
            <a:endParaRPr lang="en-GB"/>
          </a:p>
        </p:txBody>
      </p:sp>
    </p:spTree>
    <p:extLst>
      <p:ext uri="{BB962C8B-B14F-4D97-AF65-F5344CB8AC3E}">
        <p14:creationId xmlns:p14="http://schemas.microsoft.com/office/powerpoint/2010/main" val="2297676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buFont typeface="Arial" panose="020B0604020202020204" pitchFamily="34" charset="0"/>
              <a:buChar char="•"/>
            </a:pPr>
            <a:r>
              <a:rPr lang="en-GB" sz="1200" b="0" i="0" kern="1200" dirty="0">
                <a:solidFill>
                  <a:schemeClr val="tx1"/>
                </a:solidFill>
                <a:effectLst/>
                <a:latin typeface="+mn-lt"/>
                <a:ea typeface="+mn-ea"/>
                <a:cs typeface="+mn-cs"/>
              </a:rPr>
              <a:t>It immediately puts young people in a setting with adults, where they are treated differently from in school and given more responsibility, coupled with ample coaching and support.</a:t>
            </a:r>
          </a:p>
          <a:p>
            <a:pPr marL="171450" indent="-171450" fontAlgn="base">
              <a:buFont typeface="Arial" panose="020B0604020202020204" pitchFamily="34" charset="0"/>
              <a:buChar char="•"/>
            </a:pPr>
            <a:r>
              <a:rPr lang="en-GB" sz="1200" b="0" i="0" kern="1200" dirty="0">
                <a:solidFill>
                  <a:schemeClr val="tx1"/>
                </a:solidFill>
                <a:effectLst/>
                <a:latin typeface="+mn-lt"/>
                <a:ea typeface="+mn-ea"/>
                <a:cs typeface="+mn-cs"/>
              </a:rPr>
              <a:t>The learning is much more hands-on, contextualized, and applied: academic concepts are made real.</a:t>
            </a:r>
          </a:p>
          <a:p>
            <a:pPr marL="171450" indent="-171450" fontAlgn="base">
              <a:buFont typeface="Arial" panose="020B0604020202020204" pitchFamily="34" charset="0"/>
              <a:buChar char="•"/>
            </a:pPr>
            <a:r>
              <a:rPr lang="en-GB" sz="1200" b="0" i="0" kern="1200" dirty="0">
                <a:solidFill>
                  <a:schemeClr val="tx1"/>
                </a:solidFill>
                <a:effectLst/>
                <a:latin typeface="+mn-lt"/>
                <a:ea typeface="+mn-ea"/>
                <a:cs typeface="+mn-cs"/>
              </a:rPr>
              <a:t>Students are paid while they are learning, typically the equivalent of about $600- $700 a month to begin with, growing to $1,100- $1,200 by the third year, and this for three to four days of work a week at the most.</a:t>
            </a:r>
          </a:p>
          <a:p>
            <a:pPr marL="171450" indent="-171450" fontAlgn="base">
              <a:buFont typeface="Arial" panose="020B0604020202020204" pitchFamily="34" charset="0"/>
              <a:buChar char="•"/>
            </a:pPr>
            <a:r>
              <a:rPr lang="en-GB" sz="1200" b="0" i="0" kern="1200" dirty="0">
                <a:solidFill>
                  <a:schemeClr val="tx1"/>
                </a:solidFill>
                <a:effectLst/>
                <a:latin typeface="+mn-lt"/>
                <a:ea typeface="+mn-ea"/>
                <a:cs typeface="+mn-cs"/>
              </a:rPr>
              <a:t>And at the end of the apprenticeship they have a nationally recognized qualification that is</a:t>
            </a:r>
            <a:r>
              <a:rPr lang="en-GB" sz="1200" b="0" i="0" kern="1200" baseline="0" dirty="0">
                <a:solidFill>
                  <a:schemeClr val="tx1"/>
                </a:solidFill>
                <a:effectLst/>
                <a:latin typeface="+mn-lt"/>
                <a:ea typeface="+mn-ea"/>
                <a:cs typeface="+mn-cs"/>
              </a:rPr>
              <a:t> transferrable</a:t>
            </a:r>
            <a:r>
              <a:rPr lang="en-GB" sz="1200" b="0" i="0" kern="1200" dirty="0">
                <a:solidFill>
                  <a:schemeClr val="tx1"/>
                </a:solidFill>
                <a:effectLst/>
                <a:latin typeface="+mn-lt"/>
                <a:ea typeface="+mn-ea"/>
                <a:cs typeface="+mn-cs"/>
              </a:rPr>
              <a:t>, and the opportunity to move directly into full-time employment or to continue on into higher education</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And, unlike in some other countries, the Swiss system intentionally provides a number of crosswalks and points of transfer to allow students to move between academic and vocational studies; as well as from VET on to higher education at a university of applied sciences.</a:t>
            </a:r>
            <a:endParaRPr lang="en-GB" dirty="0"/>
          </a:p>
          <a:p>
            <a:endParaRPr lang="en-GB" sz="1200" b="0" i="1" kern="1200" dirty="0">
              <a:solidFill>
                <a:schemeClr val="tx1"/>
              </a:solidFill>
              <a:effectLst/>
              <a:latin typeface="+mn-lt"/>
              <a:ea typeface="+mn-ea"/>
              <a:cs typeface="+mn-cs"/>
            </a:endParaRPr>
          </a:p>
          <a:p>
            <a:endParaRPr lang="en-GB" dirty="0"/>
          </a:p>
          <a:p>
            <a:r>
              <a:rPr lang="en-GB" dirty="0"/>
              <a:t>Cited after: Nancy Hoffman and Robert Schwartz, “Gold Standard: The Swiss Vocational Education and Training System” (Washington, DC: National </a:t>
            </a:r>
            <a:r>
              <a:rPr lang="en-GB" dirty="0" err="1"/>
              <a:t>Center</a:t>
            </a:r>
            <a:r>
              <a:rPr lang="en-GB" dirty="0"/>
              <a:t> on Education and the Economy, 2015).</a:t>
            </a:r>
          </a:p>
        </p:txBody>
      </p:sp>
      <p:sp>
        <p:nvSpPr>
          <p:cNvPr id="4" name="Slide Number Placeholder 3"/>
          <p:cNvSpPr>
            <a:spLocks noGrp="1"/>
          </p:cNvSpPr>
          <p:nvPr>
            <p:ph type="sldNum" sz="quarter" idx="10"/>
          </p:nvPr>
        </p:nvSpPr>
        <p:spPr/>
        <p:txBody>
          <a:bodyPr/>
          <a:lstStyle/>
          <a:p>
            <a:fld id="{87EB1F97-2C7D-4736-9484-40C6DDE3B8F6}"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333218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the bilingual lesson we participated</a:t>
            </a:r>
            <a:r>
              <a:rPr lang="en-GB" baseline="0" dirty="0"/>
              <a:t> in. Do you recognise this person here? It’s not a famous librarian.</a:t>
            </a:r>
          </a:p>
          <a:p>
            <a:endParaRPr lang="en-GB" baseline="0" dirty="0"/>
          </a:p>
          <a:p>
            <a:r>
              <a:rPr lang="en-GB" baseline="0" dirty="0"/>
              <a:t>The day we went was not a library teaching day. The lesson was in English but it the subject was General Studies. And the lesson was about populism. The pupils had to describe the features of the current populistic politics based on examples from different countries. So on that photo is leader of Law and Justice and here these two Swiss teenagers are </a:t>
            </a:r>
            <a:r>
              <a:rPr lang="en-GB" baseline="0"/>
              <a:t>discussing controversial </a:t>
            </a:r>
            <a:r>
              <a:rPr lang="en-GB" baseline="0" dirty="0"/>
              <a:t>movements of Poland’s current government. </a:t>
            </a:r>
            <a:endParaRPr lang="en-GB" dirty="0"/>
          </a:p>
        </p:txBody>
      </p:sp>
      <p:sp>
        <p:nvSpPr>
          <p:cNvPr id="4" name="Slide Number Placeholder 3"/>
          <p:cNvSpPr>
            <a:spLocks noGrp="1"/>
          </p:cNvSpPr>
          <p:nvPr>
            <p:ph type="sldNum" sz="quarter" idx="10"/>
          </p:nvPr>
        </p:nvSpPr>
        <p:spPr/>
        <p:txBody>
          <a:bodyPr/>
          <a:lstStyle/>
          <a:p>
            <a:fld id="{7353F4D0-1FBE-40EE-80E2-45E9E22DD74A}" type="slidenum">
              <a:rPr lang="en-GB" smtClean="0"/>
              <a:t>9</a:t>
            </a:fld>
            <a:endParaRPr lang="en-GB"/>
          </a:p>
        </p:txBody>
      </p:sp>
    </p:spTree>
    <p:extLst>
      <p:ext uri="{BB962C8B-B14F-4D97-AF65-F5344CB8AC3E}">
        <p14:creationId xmlns:p14="http://schemas.microsoft.com/office/powerpoint/2010/main" val="16563838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 t="-31" r="283" b="24853"/>
          <a:stretch/>
        </p:blipFill>
        <p:spPr>
          <a:xfrm>
            <a:off x="5129480" y="1988121"/>
            <a:ext cx="4014302" cy="4869880"/>
          </a:xfrm>
          <a:prstGeom prst="rect">
            <a:avLst/>
          </a:prstGeom>
        </p:spPr>
      </p:pic>
      <p:sp>
        <p:nvSpPr>
          <p:cNvPr id="2" name="Title 1"/>
          <p:cNvSpPr>
            <a:spLocks noGrp="1"/>
          </p:cNvSpPr>
          <p:nvPr userDrawn="1">
            <p:ph type="ctrTitle" hasCustomPrompt="1"/>
          </p:nvPr>
        </p:nvSpPr>
        <p:spPr>
          <a:xfrm>
            <a:off x="107504" y="2116230"/>
            <a:ext cx="5326360" cy="938535"/>
          </a:xfrm>
        </p:spPr>
        <p:txBody>
          <a:bodyPr anchor="t">
            <a:normAutofit/>
          </a:bodyPr>
          <a:lstStyle>
            <a:lvl1pPr algn="l">
              <a:defRPr sz="2800" b="1">
                <a:solidFill>
                  <a:srgbClr val="021E42"/>
                </a:solidFill>
              </a:defRPr>
            </a:lvl1pPr>
          </a:lstStyle>
          <a:p>
            <a:r>
              <a:rPr lang="en-US" dirty="0"/>
              <a:t>Presentation title</a:t>
            </a:r>
            <a:endParaRPr lang="en-GB" dirty="0"/>
          </a:p>
        </p:txBody>
      </p:sp>
      <p:sp>
        <p:nvSpPr>
          <p:cNvPr id="3" name="Subtitle 2"/>
          <p:cNvSpPr>
            <a:spLocks noGrp="1"/>
          </p:cNvSpPr>
          <p:nvPr userDrawn="1">
            <p:ph type="subTitle" idx="1" hasCustomPrompt="1"/>
          </p:nvPr>
        </p:nvSpPr>
        <p:spPr>
          <a:xfrm>
            <a:off x="107504" y="3126773"/>
            <a:ext cx="5320680" cy="648072"/>
          </a:xfrm>
        </p:spPr>
        <p:txBody>
          <a:bodyPr anchor="ctr">
            <a:normAutofit/>
          </a:bodyPr>
          <a:lstStyle>
            <a:lvl1pPr marL="0" indent="0" algn="l">
              <a:buNone/>
              <a:defRPr sz="2400" b="0">
                <a:solidFill>
                  <a:schemeClr val="accent2"/>
                </a:solidFill>
              </a:defRPr>
            </a:lvl1pPr>
            <a:lvl2pPr marL="457127" indent="0" algn="ctr">
              <a:buNone/>
              <a:defRPr>
                <a:solidFill>
                  <a:schemeClr val="tx1">
                    <a:tint val="75000"/>
                  </a:schemeClr>
                </a:solidFill>
              </a:defRPr>
            </a:lvl2pPr>
            <a:lvl3pPr marL="914256" indent="0" algn="ctr">
              <a:buNone/>
              <a:defRPr>
                <a:solidFill>
                  <a:schemeClr val="tx1">
                    <a:tint val="75000"/>
                  </a:schemeClr>
                </a:solidFill>
              </a:defRPr>
            </a:lvl3pPr>
            <a:lvl4pPr marL="1371383" indent="0" algn="ctr">
              <a:buNone/>
              <a:defRPr>
                <a:solidFill>
                  <a:schemeClr val="tx1">
                    <a:tint val="75000"/>
                  </a:schemeClr>
                </a:solidFill>
              </a:defRPr>
            </a:lvl4pPr>
            <a:lvl5pPr marL="1828511" indent="0" algn="ctr">
              <a:buNone/>
              <a:defRPr>
                <a:solidFill>
                  <a:schemeClr val="tx1">
                    <a:tint val="75000"/>
                  </a:schemeClr>
                </a:solidFill>
              </a:defRPr>
            </a:lvl5pPr>
            <a:lvl6pPr marL="2285639" indent="0" algn="ctr">
              <a:buNone/>
              <a:defRPr>
                <a:solidFill>
                  <a:schemeClr val="tx1">
                    <a:tint val="75000"/>
                  </a:schemeClr>
                </a:solidFill>
              </a:defRPr>
            </a:lvl6pPr>
            <a:lvl7pPr marL="2742767" indent="0" algn="ctr">
              <a:buNone/>
              <a:defRPr>
                <a:solidFill>
                  <a:schemeClr val="tx1">
                    <a:tint val="75000"/>
                  </a:schemeClr>
                </a:solidFill>
              </a:defRPr>
            </a:lvl7pPr>
            <a:lvl8pPr marL="3199894" indent="0" algn="ctr">
              <a:buNone/>
              <a:defRPr>
                <a:solidFill>
                  <a:schemeClr val="tx1">
                    <a:tint val="75000"/>
                  </a:schemeClr>
                </a:solidFill>
              </a:defRPr>
            </a:lvl8pPr>
            <a:lvl9pPr marL="3657023" indent="0" algn="ctr">
              <a:buNone/>
              <a:defRPr>
                <a:solidFill>
                  <a:schemeClr val="tx1">
                    <a:tint val="75000"/>
                  </a:schemeClr>
                </a:solidFill>
              </a:defRPr>
            </a:lvl9pPr>
          </a:lstStyle>
          <a:p>
            <a:r>
              <a:rPr lang="en-US" dirty="0"/>
              <a:t>Presenter’s name</a:t>
            </a:r>
          </a:p>
        </p:txBody>
      </p:sp>
      <p:sp>
        <p:nvSpPr>
          <p:cNvPr id="11" name="Text Placeholder 10"/>
          <p:cNvSpPr>
            <a:spLocks noGrp="1"/>
          </p:cNvSpPr>
          <p:nvPr userDrawn="1">
            <p:ph type="body" sz="quarter" idx="13" hasCustomPrompt="1"/>
          </p:nvPr>
        </p:nvSpPr>
        <p:spPr>
          <a:xfrm>
            <a:off x="107505" y="3778916"/>
            <a:ext cx="5257279" cy="647377"/>
          </a:xfrm>
        </p:spPr>
        <p:txBody>
          <a:bodyPr anchor="ctr">
            <a:normAutofit/>
          </a:bodyPr>
          <a:lstStyle>
            <a:lvl1pPr marL="0" indent="0">
              <a:buFontTx/>
              <a:buNone/>
              <a:defRPr sz="2000">
                <a:solidFill>
                  <a:schemeClr val="accent4"/>
                </a:solidFill>
              </a:defRPr>
            </a:lvl1pPr>
            <a:lvl2pPr marL="457127" indent="0">
              <a:buFontTx/>
              <a:buNone/>
              <a:defRPr/>
            </a:lvl2pPr>
            <a:lvl3pPr marL="914256" indent="0">
              <a:buFontTx/>
              <a:buNone/>
              <a:defRPr/>
            </a:lvl3pPr>
            <a:lvl4pPr marL="1371383" indent="0">
              <a:buFontTx/>
              <a:buNone/>
              <a:defRPr/>
            </a:lvl4pPr>
            <a:lvl5pPr marL="1828511" indent="0">
              <a:buFontTx/>
              <a:buNone/>
              <a:defRPr/>
            </a:lvl5pPr>
          </a:lstStyle>
          <a:p>
            <a:pPr lvl="0"/>
            <a:r>
              <a:rPr lang="en-US" dirty="0"/>
              <a:t>Date of presentation</a:t>
            </a:r>
            <a:endParaRPr lang="en-GB" dirty="0"/>
          </a:p>
        </p:txBody>
      </p:sp>
      <p:sp>
        <p:nvSpPr>
          <p:cNvPr id="8" name="Footer Placeholder 7"/>
          <p:cNvSpPr>
            <a:spLocks noGrp="1"/>
          </p:cNvSpPr>
          <p:nvPr userDrawn="1">
            <p:ph type="ftr" sz="quarter" idx="15"/>
          </p:nvPr>
        </p:nvSpPr>
        <p:spPr/>
        <p:txBody>
          <a:bodyPr/>
          <a:lstStyle/>
          <a:p>
            <a:endParaRPr lang="en-GB" dirty="0">
              <a:solidFill>
                <a:srgbClr val="021E42">
                  <a:tint val="75000"/>
                </a:srgbClr>
              </a:solidFill>
            </a:endParaRPr>
          </a:p>
        </p:txBody>
      </p:sp>
      <p:sp>
        <p:nvSpPr>
          <p:cNvPr id="9" name="Slide Number Placeholder 8"/>
          <p:cNvSpPr>
            <a:spLocks noGrp="1"/>
          </p:cNvSpPr>
          <p:nvPr userDrawn="1">
            <p:ph type="sldNum" sz="quarter" idx="16"/>
          </p:nvPr>
        </p:nvSpPr>
        <p:spPr/>
        <p:txBody>
          <a:bodyPr/>
          <a:lstStyle/>
          <a:p>
            <a:fld id="{376B456F-24C5-44A4-96AA-81CAB02CBE55}" type="slidenum">
              <a:rPr lang="en-GB" smtClean="0">
                <a:solidFill>
                  <a:srgbClr val="021E42">
                    <a:tint val="75000"/>
                  </a:srgbClr>
                </a:solidFill>
              </a:rPr>
              <a:pPr/>
              <a:t>‹Nr.›</a:t>
            </a:fld>
            <a:endParaRPr lang="en-GB" dirty="0">
              <a:solidFill>
                <a:srgbClr val="021E42">
                  <a:tint val="75000"/>
                </a:srgbClr>
              </a:solidFill>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90984" y="68262"/>
            <a:ext cx="2268000" cy="1080278"/>
          </a:xfrm>
          <a:prstGeom prst="rect">
            <a:avLst/>
          </a:prstGeom>
        </p:spPr>
      </p:pic>
    </p:spTree>
    <p:extLst>
      <p:ext uri="{BB962C8B-B14F-4D97-AF65-F5344CB8AC3E}">
        <p14:creationId xmlns:p14="http://schemas.microsoft.com/office/powerpoint/2010/main" val="136964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251520" y="6448251"/>
            <a:ext cx="2895600" cy="365125"/>
          </a:xfrm>
          <a:prstGeom prst="rect">
            <a:avLst/>
          </a:prstGeom>
        </p:spPr>
        <p:txBody>
          <a:bodyPr/>
          <a:lstStyle/>
          <a:p>
            <a:endParaRPr lang="en-GB" dirty="0">
              <a:solidFill>
                <a:srgbClr val="021E42">
                  <a:tint val="75000"/>
                </a:srgbClr>
              </a:solidFill>
            </a:endParaRPr>
          </a:p>
        </p:txBody>
      </p:sp>
      <p:sp>
        <p:nvSpPr>
          <p:cNvPr id="5" name="Slide Number Placeholder 4"/>
          <p:cNvSpPr>
            <a:spLocks noGrp="1"/>
          </p:cNvSpPr>
          <p:nvPr>
            <p:ph type="sldNum" sz="quarter" idx="12"/>
          </p:nvPr>
        </p:nvSpPr>
        <p:spPr>
          <a:xfrm>
            <a:off x="6553201" y="6448251"/>
            <a:ext cx="2133600" cy="365125"/>
          </a:xfrm>
          <a:prstGeom prst="rect">
            <a:avLst/>
          </a:prstGeom>
        </p:spPr>
        <p:txBody>
          <a:bodyPr/>
          <a:lstStyle/>
          <a:p>
            <a:fld id="{6951B36F-1B9E-4FF7-AA5F-EC289388201B}" type="slidenum">
              <a:rPr lang="en-GB" smtClean="0">
                <a:solidFill>
                  <a:srgbClr val="021E42">
                    <a:tint val="75000"/>
                  </a:srgbClr>
                </a:solidFill>
              </a:rPr>
              <a:pPr/>
              <a:t>‹Nr.›</a:t>
            </a:fld>
            <a:endParaRPr lang="en-GB">
              <a:solidFill>
                <a:srgbClr val="021E42">
                  <a:tint val="75000"/>
                </a:srgbClr>
              </a:solidFill>
            </a:endParaRPr>
          </a:p>
        </p:txBody>
      </p:sp>
    </p:spTree>
    <p:extLst>
      <p:ext uri="{BB962C8B-B14F-4D97-AF65-F5344CB8AC3E}">
        <p14:creationId xmlns:p14="http://schemas.microsoft.com/office/powerpoint/2010/main" val="400715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marL="342900" indent="-342900">
              <a:buFontTx/>
              <a:buBlip>
                <a:blip r:embed="rId2"/>
              </a:buBlip>
              <a:defRPr/>
            </a:lvl1pPr>
            <a:lvl2pPr marL="800027" indent="-342900">
              <a:buFontTx/>
              <a:buBlip>
                <a:blip r:embed="rId3"/>
              </a:buBlip>
              <a:defRPr/>
            </a:lvl2pPr>
            <a:lvl3pPr marL="1200006" indent="-285750">
              <a:buFontTx/>
              <a:buBlip>
                <a:blip r:embed="rId4"/>
              </a:buBlip>
              <a:defRPr/>
            </a:lvl3pPr>
            <a:lvl4pPr marL="1657133" indent="-285750">
              <a:buFontTx/>
              <a:buBlip>
                <a:blip r:embed="rId5"/>
              </a:buBlip>
              <a:defRPr/>
            </a:lvl4pPr>
            <a:lvl5pPr marL="2114514" indent="-285750">
              <a:buFontTx/>
              <a:buBlip>
                <a:blip r:embed="rId6"/>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236240" y="6448251"/>
            <a:ext cx="2895600" cy="365125"/>
          </a:xfrm>
          <a:prstGeom prst="rect">
            <a:avLst/>
          </a:prstGeom>
        </p:spPr>
        <p:txBody>
          <a:bodyPr/>
          <a:lstStyle/>
          <a:p>
            <a:endParaRPr lang="en-GB" dirty="0">
              <a:solidFill>
                <a:srgbClr val="021E42">
                  <a:tint val="75000"/>
                </a:srgbClr>
              </a:solidFill>
            </a:endParaRPr>
          </a:p>
        </p:txBody>
      </p:sp>
      <p:sp>
        <p:nvSpPr>
          <p:cNvPr id="6" name="Slide Number Placeholder 5"/>
          <p:cNvSpPr>
            <a:spLocks noGrp="1"/>
          </p:cNvSpPr>
          <p:nvPr>
            <p:ph type="sldNum" sz="quarter" idx="12"/>
          </p:nvPr>
        </p:nvSpPr>
        <p:spPr>
          <a:xfrm>
            <a:off x="6553201" y="6448251"/>
            <a:ext cx="2133600" cy="365125"/>
          </a:xfrm>
          <a:prstGeom prst="rect">
            <a:avLst/>
          </a:prstGeom>
        </p:spPr>
        <p:txBody>
          <a:bodyPr/>
          <a:lstStyle/>
          <a:p>
            <a:fld id="{6951B36F-1B9E-4FF7-AA5F-EC289388201B}" type="slidenum">
              <a:rPr lang="en-GB" smtClean="0">
                <a:solidFill>
                  <a:srgbClr val="021E42">
                    <a:tint val="75000"/>
                  </a:srgbClr>
                </a:solidFill>
              </a:rPr>
              <a:pPr/>
              <a:t>‹Nr.›</a:t>
            </a:fld>
            <a:endParaRPr lang="en-GB">
              <a:solidFill>
                <a:srgbClr val="021E42">
                  <a:tint val="75000"/>
                </a:srgbClr>
              </a:solidFill>
            </a:endParaRPr>
          </a:p>
        </p:txBody>
      </p:sp>
    </p:spTree>
    <p:extLst>
      <p:ext uri="{BB962C8B-B14F-4D97-AF65-F5344CB8AC3E}">
        <p14:creationId xmlns:p14="http://schemas.microsoft.com/office/powerpoint/2010/main" val="165181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normAutofit/>
          </a:bodyPr>
          <a:lstStyle>
            <a:lvl1pPr algn="l">
              <a:defRPr sz="2800" b="1" cap="none" baseline="0"/>
            </a:lvl1pPr>
          </a:lstStyle>
          <a:p>
            <a:r>
              <a:rPr lang="en-US" dirty="0"/>
              <a:t>Click to edit Master title style</a:t>
            </a:r>
            <a:endParaRPr lang="en-GB" dirty="0"/>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7127" indent="0">
              <a:buNone/>
              <a:defRPr sz="1800">
                <a:solidFill>
                  <a:schemeClr val="tx1">
                    <a:tint val="75000"/>
                  </a:schemeClr>
                </a:solidFill>
              </a:defRPr>
            </a:lvl2pPr>
            <a:lvl3pPr marL="914256" indent="0">
              <a:buNone/>
              <a:defRPr sz="1600">
                <a:solidFill>
                  <a:schemeClr val="tx1">
                    <a:tint val="75000"/>
                  </a:schemeClr>
                </a:solidFill>
              </a:defRPr>
            </a:lvl3pPr>
            <a:lvl4pPr marL="1371383" indent="0">
              <a:buNone/>
              <a:defRPr sz="1400">
                <a:solidFill>
                  <a:schemeClr val="tx1">
                    <a:tint val="75000"/>
                  </a:schemeClr>
                </a:solidFill>
              </a:defRPr>
            </a:lvl4pPr>
            <a:lvl5pPr marL="1828511" indent="0">
              <a:buNone/>
              <a:defRPr sz="1400">
                <a:solidFill>
                  <a:schemeClr val="tx1">
                    <a:tint val="75000"/>
                  </a:schemeClr>
                </a:solidFill>
              </a:defRPr>
            </a:lvl5pPr>
            <a:lvl6pPr marL="2285639" indent="0">
              <a:buNone/>
              <a:defRPr sz="1400">
                <a:solidFill>
                  <a:schemeClr val="tx1">
                    <a:tint val="75000"/>
                  </a:schemeClr>
                </a:solidFill>
              </a:defRPr>
            </a:lvl6pPr>
            <a:lvl7pPr marL="2742767" indent="0">
              <a:buNone/>
              <a:defRPr sz="1400">
                <a:solidFill>
                  <a:schemeClr val="tx1">
                    <a:tint val="75000"/>
                  </a:schemeClr>
                </a:solidFill>
              </a:defRPr>
            </a:lvl7pPr>
            <a:lvl8pPr marL="3199894" indent="0">
              <a:buNone/>
              <a:defRPr sz="1400">
                <a:solidFill>
                  <a:schemeClr val="tx1">
                    <a:tint val="75000"/>
                  </a:schemeClr>
                </a:solidFill>
              </a:defRPr>
            </a:lvl8pPr>
            <a:lvl9pPr marL="3657023"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251520" y="6448251"/>
            <a:ext cx="2895600" cy="365125"/>
          </a:xfrm>
          <a:prstGeom prst="rect">
            <a:avLst/>
          </a:prstGeom>
        </p:spPr>
        <p:txBody>
          <a:bodyPr/>
          <a:lstStyle/>
          <a:p>
            <a:endParaRPr lang="en-GB">
              <a:solidFill>
                <a:srgbClr val="021E42">
                  <a:tint val="75000"/>
                </a:srgbClr>
              </a:solidFill>
            </a:endParaRPr>
          </a:p>
        </p:txBody>
      </p:sp>
      <p:sp>
        <p:nvSpPr>
          <p:cNvPr id="6" name="Slide Number Placeholder 5"/>
          <p:cNvSpPr>
            <a:spLocks noGrp="1"/>
          </p:cNvSpPr>
          <p:nvPr>
            <p:ph type="sldNum" sz="quarter" idx="12"/>
          </p:nvPr>
        </p:nvSpPr>
        <p:spPr>
          <a:xfrm>
            <a:off x="6553201" y="6448251"/>
            <a:ext cx="2133600" cy="365125"/>
          </a:xfrm>
          <a:prstGeom prst="rect">
            <a:avLst/>
          </a:prstGeom>
        </p:spPr>
        <p:txBody>
          <a:bodyPr/>
          <a:lstStyle/>
          <a:p>
            <a:fld id="{6951B36F-1B9E-4FF7-AA5F-EC289388201B}" type="slidenum">
              <a:rPr lang="en-GB" smtClean="0">
                <a:solidFill>
                  <a:srgbClr val="021E42">
                    <a:tint val="75000"/>
                  </a:srgbClr>
                </a:solidFill>
              </a:rPr>
              <a:pPr/>
              <a:t>‹Nr.›</a:t>
            </a:fld>
            <a:endParaRPr lang="en-GB">
              <a:solidFill>
                <a:srgbClr val="021E42">
                  <a:tint val="75000"/>
                </a:srgbClr>
              </a:solidFill>
            </a:endParaRPr>
          </a:p>
        </p:txBody>
      </p:sp>
    </p:spTree>
    <p:extLst>
      <p:ext uri="{BB962C8B-B14F-4D97-AF65-F5344CB8AC3E}">
        <p14:creationId xmlns:p14="http://schemas.microsoft.com/office/powerpoint/2010/main" val="2007672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1" y="1600201"/>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1" y="1600201"/>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251520" y="6448251"/>
            <a:ext cx="2895600" cy="365125"/>
          </a:xfrm>
          <a:prstGeom prst="rect">
            <a:avLst/>
          </a:prstGeom>
        </p:spPr>
        <p:txBody>
          <a:bodyPr/>
          <a:lstStyle/>
          <a:p>
            <a:endParaRPr lang="en-GB">
              <a:solidFill>
                <a:srgbClr val="021E42">
                  <a:tint val="75000"/>
                </a:srgbClr>
              </a:solidFill>
            </a:endParaRPr>
          </a:p>
        </p:txBody>
      </p:sp>
      <p:sp>
        <p:nvSpPr>
          <p:cNvPr id="7" name="Slide Number Placeholder 6"/>
          <p:cNvSpPr>
            <a:spLocks noGrp="1"/>
          </p:cNvSpPr>
          <p:nvPr>
            <p:ph type="sldNum" sz="quarter" idx="12"/>
          </p:nvPr>
        </p:nvSpPr>
        <p:spPr>
          <a:xfrm>
            <a:off x="6553201" y="6448251"/>
            <a:ext cx="2133600" cy="365125"/>
          </a:xfrm>
          <a:prstGeom prst="rect">
            <a:avLst/>
          </a:prstGeom>
        </p:spPr>
        <p:txBody>
          <a:bodyPr/>
          <a:lstStyle/>
          <a:p>
            <a:fld id="{6951B36F-1B9E-4FF7-AA5F-EC289388201B}" type="slidenum">
              <a:rPr lang="en-GB" smtClean="0">
                <a:solidFill>
                  <a:srgbClr val="021E42">
                    <a:tint val="75000"/>
                  </a:srgbClr>
                </a:solidFill>
              </a:rPr>
              <a:pPr/>
              <a:t>‹Nr.›</a:t>
            </a:fld>
            <a:endParaRPr lang="en-GB">
              <a:solidFill>
                <a:srgbClr val="021E42">
                  <a:tint val="75000"/>
                </a:srgbClr>
              </a:solidFill>
            </a:endParaRPr>
          </a:p>
        </p:txBody>
      </p:sp>
    </p:spTree>
    <p:extLst>
      <p:ext uri="{BB962C8B-B14F-4D97-AF65-F5344CB8AC3E}">
        <p14:creationId xmlns:p14="http://schemas.microsoft.com/office/powerpoint/2010/main" val="2297775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0"/>
            </a:lvl1pPr>
            <a:lvl2pPr marL="457127" indent="0">
              <a:buNone/>
              <a:defRPr sz="2000" b="1"/>
            </a:lvl2pPr>
            <a:lvl3pPr marL="914256" indent="0">
              <a:buNone/>
              <a:defRPr sz="1800" b="1"/>
            </a:lvl3pPr>
            <a:lvl4pPr marL="1371383" indent="0">
              <a:buNone/>
              <a:defRPr sz="1600" b="1"/>
            </a:lvl4pPr>
            <a:lvl5pPr marL="1828511" indent="0">
              <a:buNone/>
              <a:defRPr sz="1600" b="1"/>
            </a:lvl5pPr>
            <a:lvl6pPr marL="2285639" indent="0">
              <a:buNone/>
              <a:defRPr sz="1600" b="1"/>
            </a:lvl6pPr>
            <a:lvl7pPr marL="2742767" indent="0">
              <a:buNone/>
              <a:defRPr sz="1600" b="1"/>
            </a:lvl7pPr>
            <a:lvl8pPr marL="3199894" indent="0">
              <a:buNone/>
              <a:defRPr sz="1600" b="1"/>
            </a:lvl8pPr>
            <a:lvl9pPr marL="3657023"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0"/>
            </a:lvl1pPr>
            <a:lvl2pPr marL="457127" indent="0">
              <a:buNone/>
              <a:defRPr sz="2000" b="1"/>
            </a:lvl2pPr>
            <a:lvl3pPr marL="914256" indent="0">
              <a:buNone/>
              <a:defRPr sz="1800" b="1"/>
            </a:lvl3pPr>
            <a:lvl4pPr marL="1371383" indent="0">
              <a:buNone/>
              <a:defRPr sz="1600" b="1"/>
            </a:lvl4pPr>
            <a:lvl5pPr marL="1828511" indent="0">
              <a:buNone/>
              <a:defRPr sz="1600" b="1"/>
            </a:lvl5pPr>
            <a:lvl6pPr marL="2285639" indent="0">
              <a:buNone/>
              <a:defRPr sz="1600" b="1"/>
            </a:lvl6pPr>
            <a:lvl7pPr marL="2742767" indent="0">
              <a:buNone/>
              <a:defRPr sz="1600" b="1"/>
            </a:lvl7pPr>
            <a:lvl8pPr marL="3199894" indent="0">
              <a:buNone/>
              <a:defRPr sz="1600" b="1"/>
            </a:lvl8pPr>
            <a:lvl9pPr marL="3657023"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251520" y="6448251"/>
            <a:ext cx="2895600" cy="365125"/>
          </a:xfrm>
          <a:prstGeom prst="rect">
            <a:avLst/>
          </a:prstGeom>
        </p:spPr>
        <p:txBody>
          <a:bodyPr/>
          <a:lstStyle/>
          <a:p>
            <a:endParaRPr lang="en-GB">
              <a:solidFill>
                <a:srgbClr val="021E42">
                  <a:tint val="75000"/>
                </a:srgbClr>
              </a:solidFill>
            </a:endParaRPr>
          </a:p>
        </p:txBody>
      </p:sp>
      <p:sp>
        <p:nvSpPr>
          <p:cNvPr id="9" name="Slide Number Placeholder 8"/>
          <p:cNvSpPr>
            <a:spLocks noGrp="1"/>
          </p:cNvSpPr>
          <p:nvPr>
            <p:ph type="sldNum" sz="quarter" idx="12"/>
          </p:nvPr>
        </p:nvSpPr>
        <p:spPr>
          <a:xfrm>
            <a:off x="6553201" y="6448251"/>
            <a:ext cx="2133600" cy="365125"/>
          </a:xfrm>
          <a:prstGeom prst="rect">
            <a:avLst/>
          </a:prstGeom>
        </p:spPr>
        <p:txBody>
          <a:bodyPr/>
          <a:lstStyle/>
          <a:p>
            <a:fld id="{6951B36F-1B9E-4FF7-AA5F-EC289388201B}" type="slidenum">
              <a:rPr lang="en-GB" smtClean="0">
                <a:solidFill>
                  <a:srgbClr val="021E42">
                    <a:tint val="75000"/>
                  </a:srgbClr>
                </a:solidFill>
              </a:rPr>
              <a:pPr/>
              <a:t>‹Nr.›</a:t>
            </a:fld>
            <a:endParaRPr lang="en-GB">
              <a:solidFill>
                <a:srgbClr val="021E42">
                  <a:tint val="75000"/>
                </a:srgbClr>
              </a:solidFill>
            </a:endParaRPr>
          </a:p>
        </p:txBody>
      </p:sp>
    </p:spTree>
    <p:extLst>
      <p:ext uri="{BB962C8B-B14F-4D97-AF65-F5344CB8AC3E}">
        <p14:creationId xmlns:p14="http://schemas.microsoft.com/office/powerpoint/2010/main" val="201321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236240" y="6448251"/>
            <a:ext cx="2895600" cy="365125"/>
          </a:xfrm>
          <a:prstGeom prst="rect">
            <a:avLst/>
          </a:prstGeom>
        </p:spPr>
        <p:txBody>
          <a:bodyPr/>
          <a:lstStyle/>
          <a:p>
            <a:endParaRPr lang="en-GB" dirty="0">
              <a:solidFill>
                <a:srgbClr val="021E42">
                  <a:tint val="75000"/>
                </a:srgbClr>
              </a:solidFill>
            </a:endParaRPr>
          </a:p>
        </p:txBody>
      </p:sp>
      <p:sp>
        <p:nvSpPr>
          <p:cNvPr id="5" name="Slide Number Placeholder 4"/>
          <p:cNvSpPr>
            <a:spLocks noGrp="1"/>
          </p:cNvSpPr>
          <p:nvPr>
            <p:ph type="sldNum" sz="quarter" idx="12"/>
          </p:nvPr>
        </p:nvSpPr>
        <p:spPr>
          <a:xfrm>
            <a:off x="6553201" y="6448251"/>
            <a:ext cx="2133600" cy="365125"/>
          </a:xfrm>
          <a:prstGeom prst="rect">
            <a:avLst/>
          </a:prstGeom>
        </p:spPr>
        <p:txBody>
          <a:bodyPr/>
          <a:lstStyle/>
          <a:p>
            <a:fld id="{6951B36F-1B9E-4FF7-AA5F-EC289388201B}" type="slidenum">
              <a:rPr lang="en-GB" smtClean="0">
                <a:solidFill>
                  <a:srgbClr val="021E42">
                    <a:tint val="75000"/>
                  </a:srgbClr>
                </a:solidFill>
              </a:rPr>
              <a:pPr/>
              <a:t>‹Nr.›</a:t>
            </a:fld>
            <a:endParaRPr lang="en-GB">
              <a:solidFill>
                <a:srgbClr val="021E42">
                  <a:tint val="75000"/>
                </a:srgbClr>
              </a:solidFill>
            </a:endParaRPr>
          </a:p>
        </p:txBody>
      </p:sp>
    </p:spTree>
    <p:extLst>
      <p:ext uri="{BB962C8B-B14F-4D97-AF65-F5344CB8AC3E}">
        <p14:creationId xmlns:p14="http://schemas.microsoft.com/office/powerpoint/2010/main" val="2316090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51520" y="6448251"/>
            <a:ext cx="2895600" cy="365125"/>
          </a:xfrm>
          <a:prstGeom prst="rect">
            <a:avLst/>
          </a:prstGeom>
        </p:spPr>
        <p:txBody>
          <a:bodyPr/>
          <a:lstStyle/>
          <a:p>
            <a:endParaRPr lang="en-GB">
              <a:solidFill>
                <a:srgbClr val="021E42">
                  <a:tint val="75000"/>
                </a:srgbClr>
              </a:solidFill>
            </a:endParaRPr>
          </a:p>
        </p:txBody>
      </p:sp>
      <p:sp>
        <p:nvSpPr>
          <p:cNvPr id="4" name="Slide Number Placeholder 3"/>
          <p:cNvSpPr>
            <a:spLocks noGrp="1"/>
          </p:cNvSpPr>
          <p:nvPr>
            <p:ph type="sldNum" sz="quarter" idx="12"/>
          </p:nvPr>
        </p:nvSpPr>
        <p:spPr>
          <a:xfrm>
            <a:off x="6553201" y="6448251"/>
            <a:ext cx="2133600" cy="365125"/>
          </a:xfrm>
          <a:prstGeom prst="rect">
            <a:avLst/>
          </a:prstGeom>
        </p:spPr>
        <p:txBody>
          <a:bodyPr/>
          <a:lstStyle/>
          <a:p>
            <a:fld id="{6951B36F-1B9E-4FF7-AA5F-EC289388201B}" type="slidenum">
              <a:rPr lang="en-GB" smtClean="0">
                <a:solidFill>
                  <a:srgbClr val="021E42">
                    <a:tint val="75000"/>
                  </a:srgbClr>
                </a:solidFill>
              </a:rPr>
              <a:pPr/>
              <a:t>‹Nr.›</a:t>
            </a:fld>
            <a:endParaRPr lang="en-GB">
              <a:solidFill>
                <a:srgbClr val="021E42">
                  <a:tint val="75000"/>
                </a:srgbClr>
              </a:solidFill>
            </a:endParaRPr>
          </a:p>
        </p:txBody>
      </p:sp>
    </p:spTree>
    <p:extLst>
      <p:ext uri="{BB962C8B-B14F-4D97-AF65-F5344CB8AC3E}">
        <p14:creationId xmlns:p14="http://schemas.microsoft.com/office/powerpoint/2010/main" val="1127964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image" Target="../media/image6.jpg"/><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74638"/>
            <a:ext cx="6912768" cy="778098"/>
          </a:xfrm>
          <a:prstGeom prst="rect">
            <a:avLst/>
          </a:prstGeom>
        </p:spPr>
        <p:txBody>
          <a:bodyPr vert="horz" lIns="91425" tIns="45713" rIns="91425" bIns="45713"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1" y="1783358"/>
            <a:ext cx="8229600" cy="4525963"/>
          </a:xfrm>
          <a:prstGeom prst="rect">
            <a:avLst/>
          </a:prstGeom>
        </p:spPr>
        <p:txBody>
          <a:bodyPr vert="horz" lIns="91425" tIns="45713" rIns="91425" bIns="4571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p:cNvPicPr>
            <a:picLocks noChangeAspect="1"/>
          </p:cNvPicPr>
          <p:nvPr/>
        </p:nvPicPr>
        <p:blipFill rotWithShape="1">
          <a:blip r:embed="rId10" cstate="print">
            <a:extLst>
              <a:ext uri="{28A0092B-C50C-407E-A947-70E740481C1C}">
                <a14:useLocalDpi xmlns:a14="http://schemas.microsoft.com/office/drawing/2010/main" val="0"/>
              </a:ext>
            </a:extLst>
          </a:blip>
          <a:srcRect l="56889" r="37171" b="15576"/>
          <a:stretch/>
        </p:blipFill>
        <p:spPr>
          <a:xfrm>
            <a:off x="8999766" y="2118251"/>
            <a:ext cx="144016" cy="4739917"/>
          </a:xfrm>
          <a:prstGeom prst="rect">
            <a:avLst/>
          </a:prstGeom>
        </p:spPr>
      </p:pic>
      <p:sp>
        <p:nvSpPr>
          <p:cNvPr id="10" name="Footer Placeholder 9"/>
          <p:cNvSpPr>
            <a:spLocks noGrp="1"/>
          </p:cNvSpPr>
          <p:nvPr>
            <p:ph type="ftr" sz="quarter" idx="3"/>
          </p:nvPr>
        </p:nvSpPr>
        <p:spPr>
          <a:xfrm>
            <a:off x="179513" y="6448251"/>
            <a:ext cx="2895600" cy="365125"/>
          </a:xfrm>
          <a:prstGeom prst="rect">
            <a:avLst/>
          </a:prstGeom>
        </p:spPr>
        <p:txBody>
          <a:bodyPr vert="horz" lIns="91425" tIns="45713" rIns="91425" bIns="45713" rtlCol="0" anchor="ctr"/>
          <a:lstStyle>
            <a:lvl1pPr algn="l">
              <a:defRPr sz="1100">
                <a:solidFill>
                  <a:schemeClr val="tx1">
                    <a:tint val="75000"/>
                  </a:schemeClr>
                </a:solidFill>
              </a:defRPr>
            </a:lvl1pPr>
          </a:lstStyle>
          <a:p>
            <a:pPr defTabSz="914256"/>
            <a:endParaRPr lang="en-GB" dirty="0">
              <a:solidFill>
                <a:srgbClr val="021E42">
                  <a:tint val="75000"/>
                </a:srgbClr>
              </a:solidFill>
            </a:endParaRPr>
          </a:p>
        </p:txBody>
      </p:sp>
      <p:sp>
        <p:nvSpPr>
          <p:cNvPr id="11" name="Slide Number Placeholder 10"/>
          <p:cNvSpPr>
            <a:spLocks noGrp="1"/>
          </p:cNvSpPr>
          <p:nvPr>
            <p:ph type="sldNum" sz="quarter" idx="4"/>
          </p:nvPr>
        </p:nvSpPr>
        <p:spPr>
          <a:xfrm>
            <a:off x="6588225" y="6460579"/>
            <a:ext cx="2133600" cy="365125"/>
          </a:xfrm>
          <a:prstGeom prst="rect">
            <a:avLst/>
          </a:prstGeom>
        </p:spPr>
        <p:txBody>
          <a:bodyPr vert="horz" lIns="91425" tIns="45713" rIns="91425" bIns="45713" rtlCol="0" anchor="ctr"/>
          <a:lstStyle>
            <a:lvl1pPr algn="r">
              <a:defRPr sz="1100">
                <a:solidFill>
                  <a:schemeClr val="tx1">
                    <a:tint val="75000"/>
                  </a:schemeClr>
                </a:solidFill>
              </a:defRPr>
            </a:lvl1pPr>
          </a:lstStyle>
          <a:p>
            <a:pPr defTabSz="914256"/>
            <a:fld id="{376B456F-24C5-44A4-96AA-81CAB02CBE55}" type="slidenum">
              <a:rPr lang="en-GB" smtClean="0">
                <a:solidFill>
                  <a:srgbClr val="021E42">
                    <a:tint val="75000"/>
                  </a:srgbClr>
                </a:solidFill>
              </a:rPr>
              <a:pPr defTabSz="914256"/>
              <a:t>‹Nr.›</a:t>
            </a:fld>
            <a:endParaRPr lang="en-GB" dirty="0">
              <a:solidFill>
                <a:srgbClr val="021E42">
                  <a:tint val="75000"/>
                </a:srgbClr>
              </a:solidFill>
            </a:endParaRPr>
          </a:p>
        </p:txBody>
      </p:sp>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50888" y="252476"/>
            <a:ext cx="1713600" cy="815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2671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defTabSz="914256"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256" rtl="0" eaLnBrk="1" latinLnBrk="0" hangingPunct="1">
        <a:spcBef>
          <a:spcPct val="20000"/>
        </a:spcBef>
        <a:buFontTx/>
        <a:buBlip>
          <a:blip r:embed="rId12"/>
        </a:buBlip>
        <a:defRPr sz="2400" kern="1200">
          <a:solidFill>
            <a:schemeClr val="accent6"/>
          </a:solidFill>
          <a:latin typeface="+mn-lt"/>
          <a:ea typeface="+mn-ea"/>
          <a:cs typeface="+mn-cs"/>
        </a:defRPr>
      </a:lvl1pPr>
      <a:lvl2pPr marL="800027" indent="-342900" algn="l" defTabSz="914256" rtl="0" eaLnBrk="1" latinLnBrk="0" hangingPunct="1">
        <a:spcBef>
          <a:spcPct val="20000"/>
        </a:spcBef>
        <a:buFontTx/>
        <a:buBlip>
          <a:blip r:embed="rId13"/>
        </a:buBlip>
        <a:defRPr sz="2000" kern="1200">
          <a:solidFill>
            <a:schemeClr val="accent6"/>
          </a:solidFill>
          <a:latin typeface="+mn-lt"/>
          <a:ea typeface="+mn-ea"/>
          <a:cs typeface="+mn-cs"/>
        </a:defRPr>
      </a:lvl2pPr>
      <a:lvl3pPr marL="1200006" indent="-285750" algn="l" defTabSz="914256" rtl="0" eaLnBrk="1" latinLnBrk="0" hangingPunct="1">
        <a:spcBef>
          <a:spcPct val="20000"/>
        </a:spcBef>
        <a:buFontTx/>
        <a:buBlip>
          <a:blip r:embed="rId14"/>
        </a:buBlip>
        <a:defRPr sz="1800" kern="1200">
          <a:solidFill>
            <a:schemeClr val="accent6"/>
          </a:solidFill>
          <a:latin typeface="+mn-lt"/>
          <a:ea typeface="+mn-ea"/>
          <a:cs typeface="+mn-cs"/>
        </a:defRPr>
      </a:lvl3pPr>
      <a:lvl4pPr marL="1657133" indent="-285750" algn="l" defTabSz="914256" rtl="0" eaLnBrk="1" latinLnBrk="0" hangingPunct="1">
        <a:spcBef>
          <a:spcPct val="20000"/>
        </a:spcBef>
        <a:buFontTx/>
        <a:buBlip>
          <a:blip r:embed="rId15"/>
        </a:buBlip>
        <a:defRPr sz="1600" kern="1200">
          <a:solidFill>
            <a:schemeClr val="accent6"/>
          </a:solidFill>
          <a:latin typeface="+mn-lt"/>
          <a:ea typeface="+mn-ea"/>
          <a:cs typeface="+mn-cs"/>
        </a:defRPr>
      </a:lvl4pPr>
      <a:lvl5pPr marL="2114514" indent="-285750" algn="l" defTabSz="914256" rtl="0" eaLnBrk="1" latinLnBrk="0" hangingPunct="1">
        <a:spcBef>
          <a:spcPct val="20000"/>
        </a:spcBef>
        <a:buFontTx/>
        <a:buBlip>
          <a:blip r:embed="rId16"/>
        </a:buBlip>
        <a:defRPr sz="1600" kern="1200">
          <a:solidFill>
            <a:schemeClr val="accent6"/>
          </a:solidFill>
          <a:latin typeface="+mn-lt"/>
          <a:ea typeface="+mn-ea"/>
          <a:cs typeface="+mn-cs"/>
        </a:defRPr>
      </a:lvl5pPr>
      <a:lvl6pPr marL="2514203" indent="-228564" algn="l" defTabSz="9142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1" indent="-228564" algn="l" defTabSz="9142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59" indent="-228564" algn="l" defTabSz="9142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87" indent="-228564" algn="l" defTabSz="9142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6" rtl="0" eaLnBrk="1" latinLnBrk="0" hangingPunct="1">
        <a:defRPr sz="1800" kern="1200">
          <a:solidFill>
            <a:schemeClr val="tx1"/>
          </a:solidFill>
          <a:latin typeface="+mn-lt"/>
          <a:ea typeface="+mn-ea"/>
          <a:cs typeface="+mn-cs"/>
        </a:defRPr>
      </a:lvl1pPr>
      <a:lvl2pPr marL="457127" algn="l" defTabSz="914256" rtl="0" eaLnBrk="1" latinLnBrk="0" hangingPunct="1">
        <a:defRPr sz="1800" kern="1200">
          <a:solidFill>
            <a:schemeClr val="tx1"/>
          </a:solidFill>
          <a:latin typeface="+mn-lt"/>
          <a:ea typeface="+mn-ea"/>
          <a:cs typeface="+mn-cs"/>
        </a:defRPr>
      </a:lvl2pPr>
      <a:lvl3pPr marL="914256" algn="l" defTabSz="914256" rtl="0" eaLnBrk="1" latinLnBrk="0" hangingPunct="1">
        <a:defRPr sz="1800" kern="1200">
          <a:solidFill>
            <a:schemeClr val="tx1"/>
          </a:solidFill>
          <a:latin typeface="+mn-lt"/>
          <a:ea typeface="+mn-ea"/>
          <a:cs typeface="+mn-cs"/>
        </a:defRPr>
      </a:lvl3pPr>
      <a:lvl4pPr marL="1371383" algn="l" defTabSz="914256" rtl="0" eaLnBrk="1" latinLnBrk="0" hangingPunct="1">
        <a:defRPr sz="1800" kern="1200">
          <a:solidFill>
            <a:schemeClr val="tx1"/>
          </a:solidFill>
          <a:latin typeface="+mn-lt"/>
          <a:ea typeface="+mn-ea"/>
          <a:cs typeface="+mn-cs"/>
        </a:defRPr>
      </a:lvl4pPr>
      <a:lvl5pPr marL="1828511" algn="l" defTabSz="914256" rtl="0" eaLnBrk="1" latinLnBrk="0" hangingPunct="1">
        <a:defRPr sz="1800" kern="1200">
          <a:solidFill>
            <a:schemeClr val="tx1"/>
          </a:solidFill>
          <a:latin typeface="+mn-lt"/>
          <a:ea typeface="+mn-ea"/>
          <a:cs typeface="+mn-cs"/>
        </a:defRPr>
      </a:lvl5pPr>
      <a:lvl6pPr marL="2285639" algn="l" defTabSz="914256" rtl="0" eaLnBrk="1" latinLnBrk="0" hangingPunct="1">
        <a:defRPr sz="1800" kern="1200">
          <a:solidFill>
            <a:schemeClr val="tx1"/>
          </a:solidFill>
          <a:latin typeface="+mn-lt"/>
          <a:ea typeface="+mn-ea"/>
          <a:cs typeface="+mn-cs"/>
        </a:defRPr>
      </a:lvl6pPr>
      <a:lvl7pPr marL="2742767" algn="l" defTabSz="914256" rtl="0" eaLnBrk="1" latinLnBrk="0" hangingPunct="1">
        <a:defRPr sz="1800" kern="1200">
          <a:solidFill>
            <a:schemeClr val="tx1"/>
          </a:solidFill>
          <a:latin typeface="+mn-lt"/>
          <a:ea typeface="+mn-ea"/>
          <a:cs typeface="+mn-cs"/>
        </a:defRPr>
      </a:lvl7pPr>
      <a:lvl8pPr marL="3199894" algn="l" defTabSz="914256" rtl="0" eaLnBrk="1" latinLnBrk="0" hangingPunct="1">
        <a:defRPr sz="1800" kern="1200">
          <a:solidFill>
            <a:schemeClr val="tx1"/>
          </a:solidFill>
          <a:latin typeface="+mn-lt"/>
          <a:ea typeface="+mn-ea"/>
          <a:cs typeface="+mn-cs"/>
        </a:defRPr>
      </a:lvl8pPr>
      <a:lvl9pPr marL="3657023" algn="l" defTabSz="9142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berufsbildungplus.ch/berufsbildungplus/berufsbildung/international.html"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ncee.org/swiss-vet/" TargetMode="External"/><Relationship Id="rId5" Type="http://schemas.openxmlformats.org/officeDocument/2006/relationships/hyperlink" Target="http://www.oecd.org/education/innovation-education/45167147.pdf" TargetMode="External"/><Relationship Id="rId4" Type="http://schemas.openxmlformats.org/officeDocument/2006/relationships/hyperlink" Target="http://skbf-csre.ch/fileadmin/files/pdf/bildungsmonitoring/Swiss_Education_Report_2014.pdf"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4.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5.xml"/><Relationship Id="rId7" Type="http://schemas.openxmlformats.org/officeDocument/2006/relationships/diagramColors" Target="../diagrams/colors3.xml"/><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notesSlide" Target="../notesSlides/notesSlide6.xml"/><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8.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676400"/>
            <a:ext cx="6217096" cy="1447800"/>
          </a:xfrm>
        </p:spPr>
        <p:txBody>
          <a:bodyPr>
            <a:normAutofit fontScale="90000"/>
          </a:bodyPr>
          <a:lstStyle/>
          <a:p>
            <a:pPr algn="ctr"/>
            <a:r>
              <a:rPr lang="en-GB" sz="4800" dirty="0">
                <a:solidFill>
                  <a:schemeClr val="accent2"/>
                </a:solidFill>
              </a:rPr>
              <a:t>How the Swiss roll</a:t>
            </a:r>
            <a:br>
              <a:rPr lang="en-GB" sz="4800" dirty="0"/>
            </a:br>
            <a:br>
              <a:rPr lang="en-GB" sz="4800" dirty="0"/>
            </a:br>
            <a:endParaRPr lang="en-GB" sz="4800" dirty="0"/>
          </a:p>
        </p:txBody>
      </p:sp>
      <p:sp>
        <p:nvSpPr>
          <p:cNvPr id="4" name="Subtitle 3"/>
          <p:cNvSpPr>
            <a:spLocks noGrp="1"/>
          </p:cNvSpPr>
          <p:nvPr>
            <p:ph type="subTitle" idx="1"/>
          </p:nvPr>
        </p:nvSpPr>
        <p:spPr>
          <a:xfrm>
            <a:off x="914400" y="4876800"/>
            <a:ext cx="5320680" cy="648072"/>
          </a:xfrm>
        </p:spPr>
        <p:txBody>
          <a:bodyPr/>
          <a:lstStyle/>
          <a:p>
            <a:r>
              <a:rPr lang="en-GB" dirty="0"/>
              <a:t>Jolanta Lebioda</a:t>
            </a:r>
          </a:p>
        </p:txBody>
      </p:sp>
      <p:sp>
        <p:nvSpPr>
          <p:cNvPr id="5" name="Text Placeholder 4"/>
          <p:cNvSpPr>
            <a:spLocks noGrp="1"/>
          </p:cNvSpPr>
          <p:nvPr>
            <p:ph type="body" sz="quarter" idx="13"/>
          </p:nvPr>
        </p:nvSpPr>
        <p:spPr>
          <a:xfrm>
            <a:off x="914400" y="5410200"/>
            <a:ext cx="5257279" cy="647377"/>
          </a:xfrm>
        </p:spPr>
        <p:txBody>
          <a:bodyPr/>
          <a:lstStyle/>
          <a:p>
            <a:r>
              <a:rPr lang="en-GB" dirty="0"/>
              <a:t>27</a:t>
            </a:r>
            <a:r>
              <a:rPr lang="en-GB" baseline="30000" dirty="0"/>
              <a:t>th</a:t>
            </a:r>
            <a:r>
              <a:rPr lang="en-GB" dirty="0"/>
              <a:t> July 2017</a:t>
            </a:r>
          </a:p>
        </p:txBody>
      </p:sp>
    </p:spTree>
    <p:extLst>
      <p:ext uri="{BB962C8B-B14F-4D97-AF65-F5344CB8AC3E}">
        <p14:creationId xmlns:p14="http://schemas.microsoft.com/office/powerpoint/2010/main" val="1436986273"/>
      </p:ext>
    </p:extLst>
  </p:cSld>
  <p:clrMapOvr>
    <a:masterClrMapping/>
  </p:clrMapOvr>
  <mc:AlternateContent xmlns:mc="http://schemas.openxmlformats.org/markup-compatibility/2006" xmlns:p14="http://schemas.microsoft.com/office/powerpoint/2010/main">
    <mc:Choice Requires="p14">
      <p:transition spd="slow" p14:dur="2000" advTm="4009"/>
    </mc:Choice>
    <mc:Fallback xmlns="">
      <p:transition spd="slow" advTm="400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4"/>
                </a:solidFill>
              </a:rPr>
              <a:t>Interested? Check:</a:t>
            </a:r>
          </a:p>
        </p:txBody>
      </p:sp>
      <p:sp>
        <p:nvSpPr>
          <p:cNvPr id="3" name="Content Placeholder 2"/>
          <p:cNvSpPr>
            <a:spLocks noGrp="1"/>
          </p:cNvSpPr>
          <p:nvPr>
            <p:ph idx="1"/>
          </p:nvPr>
        </p:nvSpPr>
        <p:spPr>
          <a:xfrm>
            <a:off x="251520" y="1524000"/>
            <a:ext cx="8435281" cy="4785321"/>
          </a:xfrm>
        </p:spPr>
        <p:txBody>
          <a:bodyPr>
            <a:normAutofit/>
          </a:bodyPr>
          <a:lstStyle/>
          <a:p>
            <a:r>
              <a:rPr lang="en-GB" sz="2200" dirty="0">
                <a:solidFill>
                  <a:schemeClr val="accent2"/>
                </a:solidFill>
              </a:rPr>
              <a:t>Berufsbildungplus.ch: Everybody Gains By Training Apprentices: </a:t>
            </a:r>
          </a:p>
          <a:p>
            <a:pPr marL="457127" lvl="1" indent="0">
              <a:buNone/>
            </a:pPr>
            <a:r>
              <a:rPr lang="en-GB" sz="1000" dirty="0">
                <a:hlinkClick r:id="rId3"/>
              </a:rPr>
              <a:t>http://www.berufsbildungplus.ch/berufsbildungplus/berufsbildung/international.html</a:t>
            </a:r>
            <a:endParaRPr lang="en-GB" sz="1000" dirty="0"/>
          </a:p>
          <a:p>
            <a:pPr marL="0" indent="0">
              <a:buNone/>
            </a:pPr>
            <a:endParaRPr lang="en-GB" dirty="0">
              <a:hlinkClick r:id="rId4"/>
            </a:endParaRPr>
          </a:p>
          <a:p>
            <a:r>
              <a:rPr lang="en-GB" sz="2200" dirty="0">
                <a:solidFill>
                  <a:schemeClr val="accent2"/>
                </a:solidFill>
              </a:rPr>
              <a:t>Swiss Education Report 2014: </a:t>
            </a:r>
          </a:p>
          <a:p>
            <a:pPr marL="457127" lvl="1" indent="0">
              <a:buNone/>
            </a:pPr>
            <a:r>
              <a:rPr lang="en-GB" sz="1000" dirty="0">
                <a:hlinkClick r:id="rId4"/>
              </a:rPr>
              <a:t>http://skbf-csre.ch/fileadmin/files/pdf/bildungsmonitoring/Swiss_Education_Report_2014.pdf</a:t>
            </a:r>
            <a:endParaRPr lang="en-GB" sz="1000" dirty="0"/>
          </a:p>
          <a:p>
            <a:pPr marL="0" indent="0">
              <a:buNone/>
            </a:pPr>
            <a:endParaRPr lang="en-GB" dirty="0"/>
          </a:p>
          <a:p>
            <a:r>
              <a:rPr lang="en-GB" sz="2200" dirty="0">
                <a:solidFill>
                  <a:schemeClr val="accent2"/>
                </a:solidFill>
              </a:rPr>
              <a:t>OECD: Vocational Education and Training in Switzerland Strengths, Challenges and Recommendations:</a:t>
            </a:r>
          </a:p>
          <a:p>
            <a:pPr marL="457127" lvl="1" indent="0">
              <a:buNone/>
            </a:pPr>
            <a:r>
              <a:rPr lang="en-GB" sz="1000" dirty="0">
                <a:hlinkClick r:id="rId5"/>
              </a:rPr>
              <a:t>http://www.oecd.org/education/innovation-education/45167147.pdf</a:t>
            </a:r>
            <a:endParaRPr lang="en-GB" sz="1000" dirty="0"/>
          </a:p>
          <a:p>
            <a:pPr marL="0" indent="0">
              <a:buNone/>
            </a:pPr>
            <a:endParaRPr lang="en-GB" dirty="0">
              <a:solidFill>
                <a:schemeClr val="accent2"/>
              </a:solidFill>
            </a:endParaRPr>
          </a:p>
          <a:p>
            <a:r>
              <a:rPr lang="en-GB" sz="2200" dirty="0">
                <a:solidFill>
                  <a:schemeClr val="accent2"/>
                </a:solidFill>
              </a:rPr>
              <a:t>N. Hoffman and R. Schwartz: Gold Standard: The Swiss Vocational Education and Training System:</a:t>
            </a:r>
          </a:p>
          <a:p>
            <a:pPr marL="457127" lvl="1" indent="0">
              <a:buNone/>
            </a:pPr>
            <a:r>
              <a:rPr lang="en-GB" sz="1000" dirty="0">
                <a:hlinkClick r:id="rId6"/>
              </a:rPr>
              <a:t>http://ncee.org/swiss-vet/</a:t>
            </a:r>
            <a:endParaRPr lang="en-GB" sz="1000" dirty="0"/>
          </a:p>
          <a:p>
            <a:pPr marL="0" indent="0">
              <a:buNone/>
            </a:pPr>
            <a:endParaRPr lang="en-GB" dirty="0"/>
          </a:p>
          <a:p>
            <a:pPr marL="0" indent="0">
              <a:buNone/>
            </a:pPr>
            <a:endParaRPr lang="en-GB" dirty="0"/>
          </a:p>
          <a:p>
            <a:endParaRPr lang="en-GB" dirty="0"/>
          </a:p>
          <a:p>
            <a:pPr marL="0" indent="0">
              <a:buNone/>
            </a:pPr>
            <a:endParaRPr lang="en-GB" dirty="0"/>
          </a:p>
          <a:p>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6951B36F-1B9E-4FF7-AA5F-EC289388201B}" type="slidenum">
              <a:rPr lang="en-GB" smtClean="0">
                <a:solidFill>
                  <a:srgbClr val="021E42">
                    <a:tint val="75000"/>
                  </a:srgbClr>
                </a:solidFill>
              </a:rPr>
              <a:pPr/>
              <a:t>10</a:t>
            </a:fld>
            <a:endParaRPr lang="en-GB">
              <a:solidFill>
                <a:srgbClr val="021E42">
                  <a:tint val="75000"/>
                </a:srgbClr>
              </a:solidFill>
            </a:endParaRPr>
          </a:p>
        </p:txBody>
      </p:sp>
    </p:spTree>
    <p:extLst>
      <p:ext uri="{BB962C8B-B14F-4D97-AF65-F5344CB8AC3E}">
        <p14:creationId xmlns:p14="http://schemas.microsoft.com/office/powerpoint/2010/main" val="138865906"/>
      </p:ext>
    </p:extLst>
  </p:cSld>
  <p:clrMapOvr>
    <a:masterClrMapping/>
  </p:clrMapOvr>
  <mc:AlternateContent xmlns:mc="http://schemas.openxmlformats.org/markup-compatibility/2006" xmlns:p14="http://schemas.microsoft.com/office/powerpoint/2010/main">
    <mc:Choice Requires="p14">
      <p:transition spd="slow" p14:dur="2000" advTm="1694"/>
    </mc:Choice>
    <mc:Fallback xmlns="">
      <p:transition spd="slow" advTm="169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4239"/>
            <a:ext cx="6912768" cy="778098"/>
          </a:xfrm>
        </p:spPr>
        <p:txBody>
          <a:bodyPr/>
          <a:lstStyle/>
          <a:p>
            <a:r>
              <a:rPr lang="en-GB" dirty="0"/>
              <a:t>What is the Swiss Intern Programme?</a:t>
            </a:r>
          </a:p>
        </p:txBody>
      </p:sp>
      <p:sp>
        <p:nvSpPr>
          <p:cNvPr id="3" name="Slide Number Placeholder 2"/>
          <p:cNvSpPr>
            <a:spLocks noGrp="1"/>
          </p:cNvSpPr>
          <p:nvPr>
            <p:ph type="sldNum" sz="quarter" idx="12"/>
          </p:nvPr>
        </p:nvSpPr>
        <p:spPr/>
        <p:txBody>
          <a:bodyPr/>
          <a:lstStyle/>
          <a:p>
            <a:fld id="{6951B36F-1B9E-4FF7-AA5F-EC289388201B}" type="slidenum">
              <a:rPr lang="en-GB" smtClean="0">
                <a:solidFill>
                  <a:srgbClr val="021E42">
                    <a:tint val="75000"/>
                  </a:srgbClr>
                </a:solidFill>
              </a:rPr>
              <a:pPr/>
              <a:t>2</a:t>
            </a:fld>
            <a:endParaRPr lang="en-GB">
              <a:solidFill>
                <a:srgbClr val="021E42">
                  <a:tint val="75000"/>
                </a:srgbClr>
              </a:solidFill>
            </a:endParaRPr>
          </a:p>
        </p:txBody>
      </p:sp>
      <p:graphicFrame>
        <p:nvGraphicFramePr>
          <p:cNvPr id="4" name="Diagram 3"/>
          <p:cNvGraphicFramePr/>
          <p:nvPr>
            <p:extLst>
              <p:ext uri="{D42A27DB-BD31-4B8C-83A1-F6EECF244321}">
                <p14:modId xmlns:p14="http://schemas.microsoft.com/office/powerpoint/2010/main" val="1677337344"/>
              </p:ext>
            </p:extLst>
          </p:nvPr>
        </p:nvGraphicFramePr>
        <p:xfrm>
          <a:off x="1524001" y="1663614"/>
          <a:ext cx="6096000" cy="4608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569919467"/>
      </p:ext>
    </p:extLst>
  </p:cSld>
  <p:clrMapOvr>
    <a:masterClrMapping/>
  </p:clrMapOvr>
  <mc:AlternateContent xmlns:mc="http://schemas.openxmlformats.org/markup-compatibility/2006" xmlns:p14="http://schemas.microsoft.com/office/powerpoint/2010/main">
    <mc:Choice Requires="p14">
      <p:transition spd="slow" p14:dur="2000" advTm="7270"/>
    </mc:Choice>
    <mc:Fallback xmlns="">
      <p:transition spd="slow" advTm="72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200"/>
                                  </p:stCondLst>
                                  <p:childTnLst>
                                    <p:set>
                                      <p:cBhvr>
                                        <p:cTn id="6" dur="1" fill="hold">
                                          <p:stCondLst>
                                            <p:cond delay="0"/>
                                          </p:stCondLst>
                                        </p:cTn>
                                        <p:tgtEl>
                                          <p:spTgt spid="4">
                                            <p:graphicEl>
                                              <a:dgm id="{A4249D45-0274-44AA-8BB6-E8107525736F}"/>
                                            </p:graphicEl>
                                          </p:spTgt>
                                        </p:tgtEl>
                                        <p:attrNameLst>
                                          <p:attrName>style.visibility</p:attrName>
                                        </p:attrNameLst>
                                      </p:cBhvr>
                                      <p:to>
                                        <p:strVal val="visible"/>
                                      </p:to>
                                    </p:set>
                                    <p:anim calcmode="lin" valueType="num">
                                      <p:cBhvr additive="base">
                                        <p:cTn id="7" dur="500" fill="hold"/>
                                        <p:tgtEl>
                                          <p:spTgt spid="4">
                                            <p:graphicEl>
                                              <a:dgm id="{A4249D45-0274-44AA-8BB6-E8107525736F}"/>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A4249D45-0274-44AA-8BB6-E8107525736F}"/>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200"/>
                                  </p:stCondLst>
                                  <p:childTnLst>
                                    <p:set>
                                      <p:cBhvr>
                                        <p:cTn id="12" dur="1" fill="hold">
                                          <p:stCondLst>
                                            <p:cond delay="0"/>
                                          </p:stCondLst>
                                        </p:cTn>
                                        <p:tgtEl>
                                          <p:spTgt spid="4">
                                            <p:graphicEl>
                                              <a:dgm id="{E53D1521-0DB4-40A7-9269-87F08BC92038}"/>
                                            </p:graphicEl>
                                          </p:spTgt>
                                        </p:tgtEl>
                                        <p:attrNameLst>
                                          <p:attrName>style.visibility</p:attrName>
                                        </p:attrNameLst>
                                      </p:cBhvr>
                                      <p:to>
                                        <p:strVal val="visible"/>
                                      </p:to>
                                    </p:set>
                                    <p:anim calcmode="lin" valueType="num">
                                      <p:cBhvr additive="base">
                                        <p:cTn id="13" dur="500" fill="hold"/>
                                        <p:tgtEl>
                                          <p:spTgt spid="4">
                                            <p:graphicEl>
                                              <a:dgm id="{E53D1521-0DB4-40A7-9269-87F08BC92038}"/>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E53D1521-0DB4-40A7-9269-87F08BC92038}"/>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200"/>
                                  </p:stCondLst>
                                  <p:childTnLst>
                                    <p:set>
                                      <p:cBhvr>
                                        <p:cTn id="18" dur="1" fill="hold">
                                          <p:stCondLst>
                                            <p:cond delay="0"/>
                                          </p:stCondLst>
                                        </p:cTn>
                                        <p:tgtEl>
                                          <p:spTgt spid="4">
                                            <p:graphicEl>
                                              <a:dgm id="{63514C6D-0762-4A2E-8163-D803DB6DCB83}"/>
                                            </p:graphicEl>
                                          </p:spTgt>
                                        </p:tgtEl>
                                        <p:attrNameLst>
                                          <p:attrName>style.visibility</p:attrName>
                                        </p:attrNameLst>
                                      </p:cBhvr>
                                      <p:to>
                                        <p:strVal val="visible"/>
                                      </p:to>
                                    </p:set>
                                    <p:anim calcmode="lin" valueType="num">
                                      <p:cBhvr additive="base">
                                        <p:cTn id="19" dur="500" fill="hold"/>
                                        <p:tgtEl>
                                          <p:spTgt spid="4">
                                            <p:graphicEl>
                                              <a:dgm id="{63514C6D-0762-4A2E-8163-D803DB6DCB83}"/>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63514C6D-0762-4A2E-8163-D803DB6DCB83}"/>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200"/>
                                  </p:stCondLst>
                                  <p:childTnLst>
                                    <p:set>
                                      <p:cBhvr>
                                        <p:cTn id="24" dur="1" fill="hold">
                                          <p:stCondLst>
                                            <p:cond delay="0"/>
                                          </p:stCondLst>
                                        </p:cTn>
                                        <p:tgtEl>
                                          <p:spTgt spid="4">
                                            <p:graphicEl>
                                              <a:dgm id="{659F53A5-2437-44F3-8B73-93A8618867BE}"/>
                                            </p:graphicEl>
                                          </p:spTgt>
                                        </p:tgtEl>
                                        <p:attrNameLst>
                                          <p:attrName>style.visibility</p:attrName>
                                        </p:attrNameLst>
                                      </p:cBhvr>
                                      <p:to>
                                        <p:strVal val="visible"/>
                                      </p:to>
                                    </p:set>
                                    <p:anim calcmode="lin" valueType="num">
                                      <p:cBhvr additive="base">
                                        <p:cTn id="25" dur="500" fill="hold"/>
                                        <p:tgtEl>
                                          <p:spTgt spid="4">
                                            <p:graphicEl>
                                              <a:dgm id="{659F53A5-2437-44F3-8B73-93A8618867BE}"/>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659F53A5-2437-44F3-8B73-93A8618867BE}"/>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51B36F-1B9E-4FF7-AA5F-EC289388201B}" type="slidenum">
              <a:rPr lang="en-GB" smtClean="0">
                <a:solidFill>
                  <a:srgbClr val="021E42">
                    <a:tint val="75000"/>
                  </a:srgbClr>
                </a:solidFill>
              </a:rPr>
              <a:pPr/>
              <a:t>3</a:t>
            </a:fld>
            <a:endParaRPr lang="en-GB">
              <a:solidFill>
                <a:srgbClr val="021E42">
                  <a:tint val="75000"/>
                </a:srgbClr>
              </a:solidFill>
            </a:endParaRPr>
          </a:p>
        </p:txBody>
      </p:sp>
      <p:pic>
        <p:nvPicPr>
          <p:cNvPr id="3" name="Picture 2"/>
          <p:cNvPicPr>
            <a:picLocks noChangeAspect="1"/>
          </p:cNvPicPr>
          <p:nvPr/>
        </p:nvPicPr>
        <p:blipFill>
          <a:blip r:embed="rId3"/>
          <a:stretch>
            <a:fillRect/>
          </a:stretch>
        </p:blipFill>
        <p:spPr>
          <a:xfrm>
            <a:off x="0" y="5144"/>
            <a:ext cx="9144000" cy="6847712"/>
          </a:xfrm>
          <a:prstGeom prst="rect">
            <a:avLst/>
          </a:prstGeom>
        </p:spPr>
      </p:pic>
    </p:spTree>
    <p:extLst>
      <p:ext uri="{BB962C8B-B14F-4D97-AF65-F5344CB8AC3E}">
        <p14:creationId xmlns:p14="http://schemas.microsoft.com/office/powerpoint/2010/main" val="264224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chemeClr val="tx2"/>
                </a:solidFill>
              </a:rPr>
              <a:t>Town and Gown - Zurich Central Library</a:t>
            </a:r>
            <a:endParaRPr lang="en-GB" dirty="0"/>
          </a:p>
        </p:txBody>
      </p:sp>
      <p:graphicFrame>
        <p:nvGraphicFramePr>
          <p:cNvPr id="5" name="Diagram 4"/>
          <p:cNvGraphicFramePr/>
          <p:nvPr>
            <p:extLst>
              <p:ext uri="{D42A27DB-BD31-4B8C-83A1-F6EECF244321}">
                <p14:modId xmlns:p14="http://schemas.microsoft.com/office/powerpoint/2010/main" val="2271912692"/>
              </p:ext>
            </p:extLst>
          </p:nvPr>
        </p:nvGraphicFramePr>
        <p:xfrm>
          <a:off x="304800" y="1219200"/>
          <a:ext cx="4495800"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3000" y="2438400"/>
            <a:ext cx="3806097" cy="2742393"/>
          </a:xfrm>
          <a:prstGeom prst="rect">
            <a:avLst/>
          </a:prstGeom>
          <a:noFill/>
          <a:ln w="38100">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4876800" y="5180794"/>
            <a:ext cx="3962400" cy="338554"/>
          </a:xfrm>
          <a:prstGeom prst="rect">
            <a:avLst/>
          </a:prstGeom>
          <a:noFill/>
        </p:spPr>
        <p:txBody>
          <a:bodyPr wrap="square" rtlCol="0">
            <a:spAutoFit/>
          </a:bodyPr>
          <a:lstStyle/>
          <a:p>
            <a:pPr lvl="0">
              <a:defRPr/>
            </a:pPr>
            <a:r>
              <a:rPr lang="de-DE" sz="800" dirty="0">
                <a:solidFill>
                  <a:schemeClr val="bg2">
                    <a:lumMod val="50000"/>
                  </a:schemeClr>
                </a:solidFill>
              </a:rPr>
              <a:t>„Die Leselounge in der ZB“</a:t>
            </a:r>
            <a:r>
              <a:rPr lang="en-GB" sz="800" dirty="0">
                <a:solidFill>
                  <a:schemeClr val="bg2">
                    <a:lumMod val="50000"/>
                  </a:schemeClr>
                </a:solidFill>
              </a:rPr>
              <a:t> [digital image] retrieved from: </a:t>
            </a:r>
            <a:r>
              <a:rPr lang="en-GB" sz="800" u="sng" dirty="0">
                <a:solidFill>
                  <a:schemeClr val="bg2">
                    <a:lumMod val="50000"/>
                  </a:schemeClr>
                </a:solidFill>
              </a:rPr>
              <a:t>https://www.zb.uzh.ch/ueberuns/index.html.en</a:t>
            </a:r>
          </a:p>
        </p:txBody>
      </p:sp>
    </p:spTree>
    <p:custDataLst>
      <p:tags r:id="rId1"/>
    </p:custDataLst>
    <p:extLst>
      <p:ext uri="{BB962C8B-B14F-4D97-AF65-F5344CB8AC3E}">
        <p14:creationId xmlns:p14="http://schemas.microsoft.com/office/powerpoint/2010/main" val="88635105"/>
      </p:ext>
    </p:extLst>
  </p:cSld>
  <p:clrMapOvr>
    <a:masterClrMapping/>
  </p:clrMapOvr>
  <mc:AlternateContent xmlns:mc="http://schemas.openxmlformats.org/markup-compatibility/2006" xmlns:p14="http://schemas.microsoft.com/office/powerpoint/2010/main">
    <mc:Choice Requires="p14">
      <p:transition spd="slow" p14:dur="2000" advTm="26107"/>
    </mc:Choice>
    <mc:Fallback xmlns="">
      <p:transition spd="slow" advTm="261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graphicEl>
                                              <a:dgm id="{63514C6D-0762-4A2E-8163-D803DB6DCB83}"/>
                                            </p:graphicEl>
                                          </p:spTgt>
                                        </p:tgtEl>
                                        <p:attrNameLst>
                                          <p:attrName>style.visibility</p:attrName>
                                        </p:attrNameLst>
                                      </p:cBhvr>
                                      <p:to>
                                        <p:strVal val="visible"/>
                                      </p:to>
                                    </p:set>
                                    <p:animEffect transition="in" filter="fade">
                                      <p:cBhvr>
                                        <p:cTn id="19" dur="1000"/>
                                        <p:tgtEl>
                                          <p:spTgt spid="5">
                                            <p:graphicEl>
                                              <a:dgm id="{63514C6D-0762-4A2E-8163-D803DB6DCB83}"/>
                                            </p:graphicEl>
                                          </p:spTgt>
                                        </p:tgtEl>
                                      </p:cBhvr>
                                    </p:animEffect>
                                    <p:anim calcmode="lin" valueType="num">
                                      <p:cBhvr>
                                        <p:cTn id="20" dur="1000" fill="hold"/>
                                        <p:tgtEl>
                                          <p:spTgt spid="5">
                                            <p:graphicEl>
                                              <a:dgm id="{63514C6D-0762-4A2E-8163-D803DB6DCB83}"/>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63514C6D-0762-4A2E-8163-D803DB6DCB8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graphicEl>
                                              <a:dgm id="{1B1E4999-D968-4389-A506-8929B39C511D}"/>
                                            </p:graphicEl>
                                          </p:spTgt>
                                        </p:tgtEl>
                                        <p:attrNameLst>
                                          <p:attrName>style.visibility</p:attrName>
                                        </p:attrNameLst>
                                      </p:cBhvr>
                                      <p:to>
                                        <p:strVal val="visible"/>
                                      </p:to>
                                    </p:set>
                                    <p:animEffect transition="in" filter="fade">
                                      <p:cBhvr>
                                        <p:cTn id="26" dur="1000"/>
                                        <p:tgtEl>
                                          <p:spTgt spid="5">
                                            <p:graphicEl>
                                              <a:dgm id="{1B1E4999-D968-4389-A506-8929B39C511D}"/>
                                            </p:graphicEl>
                                          </p:spTgt>
                                        </p:tgtEl>
                                      </p:cBhvr>
                                    </p:animEffect>
                                    <p:anim calcmode="lin" valueType="num">
                                      <p:cBhvr>
                                        <p:cTn id="27" dur="1000" fill="hold"/>
                                        <p:tgtEl>
                                          <p:spTgt spid="5">
                                            <p:graphicEl>
                                              <a:dgm id="{1B1E4999-D968-4389-A506-8929B39C511D}"/>
                                            </p:graphicEl>
                                          </p:spTgt>
                                        </p:tgtEl>
                                        <p:attrNameLst>
                                          <p:attrName>ppt_x</p:attrName>
                                        </p:attrNameLst>
                                      </p:cBhvr>
                                      <p:tavLst>
                                        <p:tav tm="0">
                                          <p:val>
                                            <p:strVal val="#ppt_x"/>
                                          </p:val>
                                        </p:tav>
                                        <p:tav tm="100000">
                                          <p:val>
                                            <p:strVal val="#ppt_x"/>
                                          </p:val>
                                        </p:tav>
                                      </p:tavLst>
                                    </p:anim>
                                    <p:anim calcmode="lin" valueType="num">
                                      <p:cBhvr>
                                        <p:cTn id="28" dur="1000" fill="hold"/>
                                        <p:tgtEl>
                                          <p:spTgt spid="5">
                                            <p:graphicEl>
                                              <a:dgm id="{1B1E4999-D968-4389-A506-8929B39C511D}"/>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graphicEl>
                                              <a:dgm id="{58834F37-2DFF-4DE8-A90C-16EBE443D7D8}"/>
                                            </p:graphicEl>
                                          </p:spTgt>
                                        </p:tgtEl>
                                        <p:attrNameLst>
                                          <p:attrName>style.visibility</p:attrName>
                                        </p:attrNameLst>
                                      </p:cBhvr>
                                      <p:to>
                                        <p:strVal val="visible"/>
                                      </p:to>
                                    </p:set>
                                    <p:animEffect transition="in" filter="fade">
                                      <p:cBhvr>
                                        <p:cTn id="33" dur="1000"/>
                                        <p:tgtEl>
                                          <p:spTgt spid="5">
                                            <p:graphicEl>
                                              <a:dgm id="{58834F37-2DFF-4DE8-A90C-16EBE443D7D8}"/>
                                            </p:graphicEl>
                                          </p:spTgt>
                                        </p:tgtEl>
                                      </p:cBhvr>
                                    </p:animEffect>
                                    <p:anim calcmode="lin" valueType="num">
                                      <p:cBhvr>
                                        <p:cTn id="34" dur="1000" fill="hold"/>
                                        <p:tgtEl>
                                          <p:spTgt spid="5">
                                            <p:graphicEl>
                                              <a:dgm id="{58834F37-2DFF-4DE8-A90C-16EBE443D7D8}"/>
                                            </p:graphicEl>
                                          </p:spTgt>
                                        </p:tgtEl>
                                        <p:attrNameLst>
                                          <p:attrName>ppt_x</p:attrName>
                                        </p:attrNameLst>
                                      </p:cBhvr>
                                      <p:tavLst>
                                        <p:tav tm="0">
                                          <p:val>
                                            <p:strVal val="#ppt_x"/>
                                          </p:val>
                                        </p:tav>
                                        <p:tav tm="100000">
                                          <p:val>
                                            <p:strVal val="#ppt_x"/>
                                          </p:val>
                                        </p:tav>
                                      </p:tavLst>
                                    </p:anim>
                                    <p:anim calcmode="lin" valueType="num">
                                      <p:cBhvr>
                                        <p:cTn id="35" dur="1000" fill="hold"/>
                                        <p:tgtEl>
                                          <p:spTgt spid="5">
                                            <p:graphicEl>
                                              <a:dgm id="{58834F37-2DFF-4DE8-A90C-16EBE443D7D8}"/>
                                            </p:graphic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graphicEl>
                                              <a:dgm id="{224C4958-50AB-430E-AAAF-1C51AF850BC4}"/>
                                            </p:graphicEl>
                                          </p:spTgt>
                                        </p:tgtEl>
                                        <p:attrNameLst>
                                          <p:attrName>style.visibility</p:attrName>
                                        </p:attrNameLst>
                                      </p:cBhvr>
                                      <p:to>
                                        <p:strVal val="visible"/>
                                      </p:to>
                                    </p:set>
                                    <p:animEffect transition="in" filter="fade">
                                      <p:cBhvr>
                                        <p:cTn id="40" dur="1000"/>
                                        <p:tgtEl>
                                          <p:spTgt spid="5">
                                            <p:graphicEl>
                                              <a:dgm id="{224C4958-50AB-430E-AAAF-1C51AF850BC4}"/>
                                            </p:graphicEl>
                                          </p:spTgt>
                                        </p:tgtEl>
                                      </p:cBhvr>
                                    </p:animEffect>
                                    <p:anim calcmode="lin" valueType="num">
                                      <p:cBhvr>
                                        <p:cTn id="41" dur="1000" fill="hold"/>
                                        <p:tgtEl>
                                          <p:spTgt spid="5">
                                            <p:graphicEl>
                                              <a:dgm id="{224C4958-50AB-430E-AAAF-1C51AF850BC4}"/>
                                            </p:graphicEl>
                                          </p:spTgt>
                                        </p:tgtEl>
                                        <p:attrNameLst>
                                          <p:attrName>ppt_x</p:attrName>
                                        </p:attrNameLst>
                                      </p:cBhvr>
                                      <p:tavLst>
                                        <p:tav tm="0">
                                          <p:val>
                                            <p:strVal val="#ppt_x"/>
                                          </p:val>
                                        </p:tav>
                                        <p:tav tm="100000">
                                          <p:val>
                                            <p:strVal val="#ppt_x"/>
                                          </p:val>
                                        </p:tav>
                                      </p:tavLst>
                                    </p:anim>
                                    <p:anim calcmode="lin" valueType="num">
                                      <p:cBhvr>
                                        <p:cTn id="42" dur="1000" fill="hold"/>
                                        <p:tgtEl>
                                          <p:spTgt spid="5">
                                            <p:graphicEl>
                                              <a:dgm id="{224C4958-50AB-430E-AAAF-1C51AF850BC4}"/>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solidFill>
                  <a:schemeClr val="tx2"/>
                </a:solidFill>
              </a:rPr>
              <a:t>Polish Museum &amp; Library - </a:t>
            </a:r>
            <a:r>
              <a:rPr lang="en-GB" dirty="0" err="1">
                <a:solidFill>
                  <a:schemeClr val="tx2"/>
                </a:solidFill>
              </a:rPr>
              <a:t>Rapperswil</a:t>
            </a:r>
            <a:endParaRPr lang="en-GB" dirty="0">
              <a:solidFill>
                <a:schemeClr val="tx2"/>
              </a:solidFill>
            </a:endParaRPr>
          </a:p>
        </p:txBody>
      </p:sp>
      <p:sp>
        <p:nvSpPr>
          <p:cNvPr id="3" name="Slide Number Placeholder 2"/>
          <p:cNvSpPr>
            <a:spLocks noGrp="1"/>
          </p:cNvSpPr>
          <p:nvPr>
            <p:ph type="sldNum" sz="quarter" idx="12"/>
          </p:nvPr>
        </p:nvSpPr>
        <p:spPr/>
        <p:txBody>
          <a:bodyPr/>
          <a:lstStyle/>
          <a:p>
            <a:fld id="{6951B36F-1B9E-4FF7-AA5F-EC289388201B}" type="slidenum">
              <a:rPr lang="en-GB" smtClean="0">
                <a:solidFill>
                  <a:srgbClr val="021E42">
                    <a:tint val="75000"/>
                  </a:srgbClr>
                </a:solidFill>
              </a:rPr>
              <a:pPr/>
              <a:t>5</a:t>
            </a:fld>
            <a:endParaRPr lang="en-GB">
              <a:solidFill>
                <a:srgbClr val="021E42">
                  <a:tint val="75000"/>
                </a:srgbClr>
              </a:solidFill>
            </a:endParaRPr>
          </a:p>
        </p:txBody>
      </p:sp>
      <p:graphicFrame>
        <p:nvGraphicFramePr>
          <p:cNvPr id="4" name="Diagram 3"/>
          <p:cNvGraphicFramePr/>
          <p:nvPr>
            <p:extLst>
              <p:ext uri="{D42A27DB-BD31-4B8C-83A1-F6EECF244321}">
                <p14:modId xmlns:p14="http://schemas.microsoft.com/office/powerpoint/2010/main" val="1167367991"/>
              </p:ext>
            </p:extLst>
          </p:nvPr>
        </p:nvGraphicFramePr>
        <p:xfrm>
          <a:off x="304800" y="1371599"/>
          <a:ext cx="4800600" cy="48780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p:cNvPicPr>
            <a:picLocks noChangeAspect="1"/>
          </p:cNvPicPr>
          <p:nvPr/>
        </p:nvPicPr>
        <p:blipFill>
          <a:blip r:embed="rId9"/>
          <a:stretch>
            <a:fillRect/>
          </a:stretch>
        </p:blipFill>
        <p:spPr>
          <a:xfrm>
            <a:off x="5562600" y="1695786"/>
            <a:ext cx="2635894" cy="4229691"/>
          </a:xfrm>
          <a:prstGeom prst="rect">
            <a:avLst/>
          </a:prstGeom>
          <a:ln w="57150"/>
        </p:spPr>
        <p:style>
          <a:lnRef idx="2">
            <a:schemeClr val="accent2"/>
          </a:lnRef>
          <a:fillRef idx="1">
            <a:schemeClr val="lt1"/>
          </a:fillRef>
          <a:effectRef idx="0">
            <a:schemeClr val="accent2"/>
          </a:effectRef>
          <a:fontRef idx="minor">
            <a:schemeClr val="dk1"/>
          </a:fontRef>
        </p:style>
      </p:pic>
      <p:sp>
        <p:nvSpPr>
          <p:cNvPr id="5" name="TextBox 4"/>
          <p:cNvSpPr txBox="1"/>
          <p:nvPr/>
        </p:nvSpPr>
        <p:spPr>
          <a:xfrm>
            <a:off x="5410200" y="5925478"/>
            <a:ext cx="2895600" cy="461665"/>
          </a:xfrm>
          <a:prstGeom prst="rect">
            <a:avLst/>
          </a:prstGeom>
          <a:noFill/>
        </p:spPr>
        <p:txBody>
          <a:bodyPr wrap="square" rtlCol="0">
            <a:spAutoFit/>
          </a:bodyPr>
          <a:lstStyle/>
          <a:p>
            <a:r>
              <a:rPr lang="en-GB" sz="800" dirty="0">
                <a:solidFill>
                  <a:schemeClr val="bg2">
                    <a:lumMod val="50000"/>
                  </a:schemeClr>
                </a:solidFill>
              </a:rPr>
              <a:t>A.</a:t>
            </a:r>
            <a:r>
              <a:rPr lang="pl-PL" sz="800" dirty="0">
                <a:solidFill>
                  <a:schemeClr val="bg2">
                    <a:lumMod val="50000"/>
                  </a:schemeClr>
                </a:solidFill>
              </a:rPr>
              <a:t> Piotrowska</a:t>
            </a:r>
            <a:r>
              <a:rPr lang="en-GB" sz="800" dirty="0">
                <a:solidFill>
                  <a:schemeClr val="bg2">
                    <a:lumMod val="50000"/>
                  </a:schemeClr>
                </a:solidFill>
              </a:rPr>
              <a:t>, ‘</a:t>
            </a:r>
            <a:r>
              <a:rPr lang="en-GB" sz="800" dirty="0" err="1">
                <a:solidFill>
                  <a:schemeClr val="bg2">
                    <a:lumMod val="50000"/>
                  </a:schemeClr>
                </a:solidFill>
              </a:rPr>
              <a:t>Kamienica</a:t>
            </a:r>
            <a:r>
              <a:rPr lang="en-GB" sz="800" dirty="0">
                <a:solidFill>
                  <a:schemeClr val="bg2">
                    <a:lumMod val="50000"/>
                  </a:schemeClr>
                </a:solidFill>
              </a:rPr>
              <a:t> </a:t>
            </a:r>
            <a:r>
              <a:rPr lang="en-GB" sz="800" dirty="0" err="1">
                <a:solidFill>
                  <a:schemeClr val="bg2">
                    <a:lumMod val="50000"/>
                  </a:schemeClr>
                </a:solidFill>
              </a:rPr>
              <a:t>Burghof</a:t>
            </a:r>
            <a:r>
              <a:rPr lang="en-GB" sz="800" dirty="0">
                <a:solidFill>
                  <a:schemeClr val="bg2">
                    <a:lumMod val="50000"/>
                  </a:schemeClr>
                </a:solidFill>
              </a:rPr>
              <a:t>’ [digital image] retrieved from the museum’s website: </a:t>
            </a:r>
            <a:r>
              <a:rPr lang="en-GB" sz="800" u="sng" dirty="0">
                <a:solidFill>
                  <a:schemeClr val="bg2">
                    <a:lumMod val="50000"/>
                  </a:schemeClr>
                </a:solidFill>
              </a:rPr>
              <a:t>http://www.muzeum-polskie.org/mpr/polski/informacje.html</a:t>
            </a:r>
          </a:p>
        </p:txBody>
      </p:sp>
    </p:spTree>
    <p:custDataLst>
      <p:tags r:id="rId1"/>
    </p:custDataLst>
    <p:extLst>
      <p:ext uri="{BB962C8B-B14F-4D97-AF65-F5344CB8AC3E}">
        <p14:creationId xmlns:p14="http://schemas.microsoft.com/office/powerpoint/2010/main" val="3162378373"/>
      </p:ext>
    </p:extLst>
  </p:cSld>
  <p:clrMapOvr>
    <a:masterClrMapping/>
  </p:clrMapOvr>
  <mc:AlternateContent xmlns:mc="http://schemas.openxmlformats.org/markup-compatibility/2006" xmlns:p14="http://schemas.microsoft.com/office/powerpoint/2010/main">
    <mc:Choice Requires="p14">
      <p:transition spd="slow" p14:dur="2000" advTm="100171"/>
    </mc:Choice>
    <mc:Fallback xmlns="">
      <p:transition spd="slow" advTm="1001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63514C6D-0762-4A2E-8163-D803DB6DCB83}"/>
                                            </p:graphicEl>
                                          </p:spTgt>
                                        </p:tgtEl>
                                        <p:attrNameLst>
                                          <p:attrName>style.visibility</p:attrName>
                                        </p:attrNameLst>
                                      </p:cBhvr>
                                      <p:to>
                                        <p:strVal val="visible"/>
                                      </p:to>
                                    </p:set>
                                    <p:animEffect transition="in" filter="fade">
                                      <p:cBhvr>
                                        <p:cTn id="7" dur="1000"/>
                                        <p:tgtEl>
                                          <p:spTgt spid="4">
                                            <p:graphicEl>
                                              <a:dgm id="{63514C6D-0762-4A2E-8163-D803DB6DCB83}"/>
                                            </p:graphicEl>
                                          </p:spTgt>
                                        </p:tgtEl>
                                      </p:cBhvr>
                                    </p:animEffect>
                                    <p:anim calcmode="lin" valueType="num">
                                      <p:cBhvr>
                                        <p:cTn id="8" dur="1000" fill="hold"/>
                                        <p:tgtEl>
                                          <p:spTgt spid="4">
                                            <p:graphicEl>
                                              <a:dgm id="{63514C6D-0762-4A2E-8163-D803DB6DCB83}"/>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63514C6D-0762-4A2E-8163-D803DB6DCB83}"/>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9BB6D02E-0DB7-4CA0-BB9F-CC6E1C8FDF01}"/>
                                            </p:graphicEl>
                                          </p:spTgt>
                                        </p:tgtEl>
                                        <p:attrNameLst>
                                          <p:attrName>style.visibility</p:attrName>
                                        </p:attrNameLst>
                                      </p:cBhvr>
                                      <p:to>
                                        <p:strVal val="visible"/>
                                      </p:to>
                                    </p:set>
                                    <p:animEffect transition="in" filter="fade">
                                      <p:cBhvr>
                                        <p:cTn id="14" dur="1000"/>
                                        <p:tgtEl>
                                          <p:spTgt spid="4">
                                            <p:graphicEl>
                                              <a:dgm id="{9BB6D02E-0DB7-4CA0-BB9F-CC6E1C8FDF01}"/>
                                            </p:graphicEl>
                                          </p:spTgt>
                                        </p:tgtEl>
                                      </p:cBhvr>
                                    </p:animEffect>
                                    <p:anim calcmode="lin" valueType="num">
                                      <p:cBhvr>
                                        <p:cTn id="15" dur="1000" fill="hold"/>
                                        <p:tgtEl>
                                          <p:spTgt spid="4">
                                            <p:graphicEl>
                                              <a:dgm id="{9BB6D02E-0DB7-4CA0-BB9F-CC6E1C8FDF01}"/>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9BB6D02E-0DB7-4CA0-BB9F-CC6E1C8FDF01}"/>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537F309E-359C-4262-8ED3-ED21C69EC968}"/>
                                            </p:graphicEl>
                                          </p:spTgt>
                                        </p:tgtEl>
                                        <p:attrNameLst>
                                          <p:attrName>style.visibility</p:attrName>
                                        </p:attrNameLst>
                                      </p:cBhvr>
                                      <p:to>
                                        <p:strVal val="visible"/>
                                      </p:to>
                                    </p:set>
                                    <p:animEffect transition="in" filter="fade">
                                      <p:cBhvr>
                                        <p:cTn id="21" dur="1000"/>
                                        <p:tgtEl>
                                          <p:spTgt spid="4">
                                            <p:graphicEl>
                                              <a:dgm id="{537F309E-359C-4262-8ED3-ED21C69EC968}"/>
                                            </p:graphicEl>
                                          </p:spTgt>
                                        </p:tgtEl>
                                      </p:cBhvr>
                                    </p:animEffect>
                                    <p:anim calcmode="lin" valueType="num">
                                      <p:cBhvr>
                                        <p:cTn id="22" dur="1000" fill="hold"/>
                                        <p:tgtEl>
                                          <p:spTgt spid="4">
                                            <p:graphicEl>
                                              <a:dgm id="{537F309E-359C-4262-8ED3-ED21C69EC968}"/>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537F309E-359C-4262-8ED3-ED21C69EC968}"/>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5B1F450A-F8D2-482B-876F-855E36883B39}"/>
                                            </p:graphicEl>
                                          </p:spTgt>
                                        </p:tgtEl>
                                        <p:attrNameLst>
                                          <p:attrName>style.visibility</p:attrName>
                                        </p:attrNameLst>
                                      </p:cBhvr>
                                      <p:to>
                                        <p:strVal val="visible"/>
                                      </p:to>
                                    </p:set>
                                    <p:animEffect transition="in" filter="fade">
                                      <p:cBhvr>
                                        <p:cTn id="28" dur="1000"/>
                                        <p:tgtEl>
                                          <p:spTgt spid="4">
                                            <p:graphicEl>
                                              <a:dgm id="{5B1F450A-F8D2-482B-876F-855E36883B39}"/>
                                            </p:graphicEl>
                                          </p:spTgt>
                                        </p:tgtEl>
                                      </p:cBhvr>
                                    </p:animEffect>
                                    <p:anim calcmode="lin" valueType="num">
                                      <p:cBhvr>
                                        <p:cTn id="29" dur="1000" fill="hold"/>
                                        <p:tgtEl>
                                          <p:spTgt spid="4">
                                            <p:graphicEl>
                                              <a:dgm id="{5B1F450A-F8D2-482B-876F-855E36883B39}"/>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5B1F450A-F8D2-482B-876F-855E36883B3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2"/>
                </a:solidFill>
              </a:rPr>
              <a:t>So how do the Swiss roll?</a:t>
            </a:r>
          </a:p>
        </p:txBody>
      </p:sp>
      <p:sp>
        <p:nvSpPr>
          <p:cNvPr id="3" name="Slide Number Placeholder 2"/>
          <p:cNvSpPr>
            <a:spLocks noGrp="1"/>
          </p:cNvSpPr>
          <p:nvPr>
            <p:ph type="sldNum" sz="quarter" idx="12"/>
          </p:nvPr>
        </p:nvSpPr>
        <p:spPr/>
        <p:txBody>
          <a:bodyPr/>
          <a:lstStyle/>
          <a:p>
            <a:fld id="{6951B36F-1B9E-4FF7-AA5F-EC289388201B}" type="slidenum">
              <a:rPr lang="en-GB" smtClean="0">
                <a:solidFill>
                  <a:srgbClr val="021E42">
                    <a:tint val="75000"/>
                  </a:srgbClr>
                </a:solidFill>
              </a:rPr>
              <a:pPr/>
              <a:t>6</a:t>
            </a:fld>
            <a:endParaRPr lang="en-GB">
              <a:solidFill>
                <a:srgbClr val="021E42">
                  <a:tint val="75000"/>
                </a:srgbClr>
              </a:solidFill>
            </a:endParaRPr>
          </a:p>
        </p:txBody>
      </p:sp>
      <p:graphicFrame>
        <p:nvGraphicFramePr>
          <p:cNvPr id="4" name="Diagram 3"/>
          <p:cNvGraphicFramePr/>
          <p:nvPr>
            <p:extLst>
              <p:ext uri="{D42A27DB-BD31-4B8C-83A1-F6EECF244321}">
                <p14:modId xmlns:p14="http://schemas.microsoft.com/office/powerpoint/2010/main" val="2388475272"/>
              </p:ext>
            </p:extLst>
          </p:nvPr>
        </p:nvGraphicFramePr>
        <p:xfrm>
          <a:off x="533400" y="1447800"/>
          <a:ext cx="7848600" cy="289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p:cNvGraphicFramePr/>
          <p:nvPr>
            <p:extLst>
              <p:ext uri="{D42A27DB-BD31-4B8C-83A1-F6EECF244321}">
                <p14:modId xmlns:p14="http://schemas.microsoft.com/office/powerpoint/2010/main" val="3126957251"/>
              </p:ext>
            </p:extLst>
          </p:nvPr>
        </p:nvGraphicFramePr>
        <p:xfrm>
          <a:off x="533400" y="4724400"/>
          <a:ext cx="8001000" cy="13716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5" name="TextBox 4"/>
          <p:cNvSpPr txBox="1"/>
          <p:nvPr/>
        </p:nvSpPr>
        <p:spPr>
          <a:xfrm>
            <a:off x="533401" y="6096000"/>
            <a:ext cx="8000999" cy="338554"/>
          </a:xfrm>
          <a:prstGeom prst="rect">
            <a:avLst/>
          </a:prstGeom>
          <a:noFill/>
        </p:spPr>
        <p:txBody>
          <a:bodyPr wrap="square" rtlCol="0">
            <a:spAutoFit/>
          </a:bodyPr>
          <a:lstStyle/>
          <a:p>
            <a:r>
              <a:rPr lang="en-GB" sz="800" dirty="0">
                <a:solidFill>
                  <a:schemeClr val="bg2">
                    <a:lumMod val="50000"/>
                  </a:schemeClr>
                </a:solidFill>
              </a:rPr>
              <a:t>*Nancy Hoffman and Robert Schwartz, “Gold Standard: The Swiss Vocational Education and Training System” (Washington, DC: National </a:t>
            </a:r>
            <a:r>
              <a:rPr lang="en-GB" sz="800" dirty="0" err="1">
                <a:solidFill>
                  <a:schemeClr val="bg2">
                    <a:lumMod val="50000"/>
                  </a:schemeClr>
                </a:solidFill>
              </a:rPr>
              <a:t>Center</a:t>
            </a:r>
            <a:r>
              <a:rPr lang="en-GB" sz="800" dirty="0">
                <a:solidFill>
                  <a:schemeClr val="bg2">
                    <a:lumMod val="50000"/>
                  </a:schemeClr>
                </a:solidFill>
              </a:rPr>
              <a:t> on Education and the Economy, 2015).</a:t>
            </a:r>
          </a:p>
        </p:txBody>
      </p:sp>
    </p:spTree>
    <p:custDataLst>
      <p:tags r:id="rId1"/>
    </p:custDataLst>
    <p:extLst>
      <p:ext uri="{BB962C8B-B14F-4D97-AF65-F5344CB8AC3E}">
        <p14:creationId xmlns:p14="http://schemas.microsoft.com/office/powerpoint/2010/main" val="1357304208"/>
      </p:ext>
    </p:extLst>
  </p:cSld>
  <p:clrMapOvr>
    <a:masterClrMapping/>
  </p:clrMapOvr>
  <mc:AlternateContent xmlns:mc="http://schemas.openxmlformats.org/markup-compatibility/2006" xmlns:p14="http://schemas.microsoft.com/office/powerpoint/2010/main">
    <mc:Choice Requires="p14">
      <p:transition spd="slow" p14:dur="2000" advTm="11354"/>
    </mc:Choice>
    <mc:Fallback xmlns="">
      <p:transition spd="slow" advTm="113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63514C6D-0762-4A2E-8163-D803DB6DCB83}"/>
                                            </p:graphicEl>
                                          </p:spTgt>
                                        </p:tgtEl>
                                        <p:attrNameLst>
                                          <p:attrName>style.visibility</p:attrName>
                                        </p:attrNameLst>
                                      </p:cBhvr>
                                      <p:to>
                                        <p:strVal val="visible"/>
                                      </p:to>
                                    </p:set>
                                    <p:animEffect transition="in" filter="fade">
                                      <p:cBhvr>
                                        <p:cTn id="7" dur="1000"/>
                                        <p:tgtEl>
                                          <p:spTgt spid="4">
                                            <p:graphicEl>
                                              <a:dgm id="{63514C6D-0762-4A2E-8163-D803DB6DCB83}"/>
                                            </p:graphicEl>
                                          </p:spTgt>
                                        </p:tgtEl>
                                      </p:cBhvr>
                                    </p:animEffect>
                                    <p:anim calcmode="lin" valueType="num">
                                      <p:cBhvr>
                                        <p:cTn id="8" dur="1000" fill="hold"/>
                                        <p:tgtEl>
                                          <p:spTgt spid="4">
                                            <p:graphicEl>
                                              <a:dgm id="{63514C6D-0762-4A2E-8163-D803DB6DCB83}"/>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63514C6D-0762-4A2E-8163-D803DB6DCB83}"/>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70FAA747-7C67-4077-9963-E06B1433F8CF}"/>
                                            </p:graphicEl>
                                          </p:spTgt>
                                        </p:tgtEl>
                                        <p:attrNameLst>
                                          <p:attrName>style.visibility</p:attrName>
                                        </p:attrNameLst>
                                      </p:cBhvr>
                                      <p:to>
                                        <p:strVal val="visible"/>
                                      </p:to>
                                    </p:set>
                                    <p:animEffect transition="in" filter="fade">
                                      <p:cBhvr>
                                        <p:cTn id="14" dur="1000"/>
                                        <p:tgtEl>
                                          <p:spTgt spid="4">
                                            <p:graphicEl>
                                              <a:dgm id="{70FAA747-7C67-4077-9963-E06B1433F8CF}"/>
                                            </p:graphicEl>
                                          </p:spTgt>
                                        </p:tgtEl>
                                      </p:cBhvr>
                                    </p:animEffect>
                                    <p:anim calcmode="lin" valueType="num">
                                      <p:cBhvr>
                                        <p:cTn id="15" dur="1000" fill="hold"/>
                                        <p:tgtEl>
                                          <p:spTgt spid="4">
                                            <p:graphicEl>
                                              <a:dgm id="{70FAA747-7C67-4077-9963-E06B1433F8CF}"/>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70FAA747-7C67-4077-9963-E06B1433F8CF}"/>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2C6C022B-63CA-411B-ADA9-3FA757F23417}"/>
                                            </p:graphicEl>
                                          </p:spTgt>
                                        </p:tgtEl>
                                        <p:attrNameLst>
                                          <p:attrName>style.visibility</p:attrName>
                                        </p:attrNameLst>
                                      </p:cBhvr>
                                      <p:to>
                                        <p:strVal val="visible"/>
                                      </p:to>
                                    </p:set>
                                    <p:animEffect transition="in" filter="fade">
                                      <p:cBhvr>
                                        <p:cTn id="21" dur="1000"/>
                                        <p:tgtEl>
                                          <p:spTgt spid="4">
                                            <p:graphicEl>
                                              <a:dgm id="{2C6C022B-63CA-411B-ADA9-3FA757F23417}"/>
                                            </p:graphicEl>
                                          </p:spTgt>
                                        </p:tgtEl>
                                      </p:cBhvr>
                                    </p:animEffect>
                                    <p:anim calcmode="lin" valueType="num">
                                      <p:cBhvr>
                                        <p:cTn id="22" dur="1000" fill="hold"/>
                                        <p:tgtEl>
                                          <p:spTgt spid="4">
                                            <p:graphicEl>
                                              <a:dgm id="{2C6C022B-63CA-411B-ADA9-3FA757F23417}"/>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2C6C022B-63CA-411B-ADA9-3FA757F23417}"/>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9" grpId="0">
        <p:bldAsOne/>
      </p:bldGraphic>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51B36F-1B9E-4FF7-AA5F-EC289388201B}" type="slidenum">
              <a:rPr lang="en-GB" smtClean="0"/>
              <a:pPr/>
              <a:t>7</a:t>
            </a:fld>
            <a:endParaRPr lang="en-GB"/>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6" y="234537"/>
            <a:ext cx="8954631"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8600" y="6448251"/>
            <a:ext cx="7467600" cy="215444"/>
          </a:xfrm>
          <a:prstGeom prst="rect">
            <a:avLst/>
          </a:prstGeom>
          <a:noFill/>
        </p:spPr>
        <p:txBody>
          <a:bodyPr wrap="square" rtlCol="0">
            <a:spAutoFit/>
          </a:bodyPr>
          <a:lstStyle/>
          <a:p>
            <a:r>
              <a:rPr lang="en-GB" sz="800" dirty="0">
                <a:solidFill>
                  <a:schemeClr val="bg2">
                    <a:lumMod val="50000"/>
                  </a:schemeClr>
                </a:solidFill>
              </a:rPr>
              <a:t>*Chart retrieved from Federal Council Education webpages: </a:t>
            </a:r>
            <a:r>
              <a:rPr lang="en-GB" sz="800" u="sng" dirty="0">
                <a:solidFill>
                  <a:schemeClr val="bg2">
                    <a:lumMod val="50000"/>
                  </a:schemeClr>
                </a:solidFill>
              </a:rPr>
              <a:t>https://www.sbfi.admin.ch/sbfi/en/home/bildung/swiss-education-area/das-duale-system.html</a:t>
            </a:r>
          </a:p>
        </p:txBody>
      </p:sp>
    </p:spTree>
    <p:extLst>
      <p:ext uri="{BB962C8B-B14F-4D97-AF65-F5344CB8AC3E}">
        <p14:creationId xmlns:p14="http://schemas.microsoft.com/office/powerpoint/2010/main" val="1018966549"/>
      </p:ext>
    </p:extLst>
  </p:cSld>
  <p:clrMapOvr>
    <a:masterClrMapping/>
  </p:clrMapOvr>
  <mc:AlternateContent xmlns:mc="http://schemas.openxmlformats.org/markup-compatibility/2006" xmlns:p14="http://schemas.microsoft.com/office/powerpoint/2010/main">
    <mc:Choice Requires="p14">
      <p:transition spd="slow" p14:dur="2000" advTm="9444"/>
    </mc:Choice>
    <mc:Fallback xmlns="">
      <p:transition spd="slow" advTm="944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4239"/>
            <a:ext cx="6912768" cy="778098"/>
          </a:xfrm>
        </p:spPr>
        <p:txBody>
          <a:bodyPr/>
          <a:lstStyle/>
          <a:p>
            <a:r>
              <a:rPr lang="en-GB" dirty="0">
                <a:solidFill>
                  <a:schemeClr val="tx2"/>
                </a:solidFill>
              </a:rPr>
              <a:t>VET – Swiss Educational System</a:t>
            </a:r>
          </a:p>
        </p:txBody>
      </p:sp>
      <p:sp>
        <p:nvSpPr>
          <p:cNvPr id="3" name="Slide Number Placeholder 2"/>
          <p:cNvSpPr>
            <a:spLocks noGrp="1"/>
          </p:cNvSpPr>
          <p:nvPr>
            <p:ph type="sldNum" sz="quarter" idx="12"/>
          </p:nvPr>
        </p:nvSpPr>
        <p:spPr/>
        <p:txBody>
          <a:bodyPr/>
          <a:lstStyle/>
          <a:p>
            <a:fld id="{6951B36F-1B9E-4FF7-AA5F-EC289388201B}" type="slidenum">
              <a:rPr lang="en-GB" smtClean="0">
                <a:solidFill>
                  <a:srgbClr val="021E42">
                    <a:tint val="75000"/>
                  </a:srgbClr>
                </a:solidFill>
              </a:rPr>
              <a:pPr/>
              <a:t>8</a:t>
            </a:fld>
            <a:endParaRPr lang="en-GB">
              <a:solidFill>
                <a:srgbClr val="021E42">
                  <a:tint val="75000"/>
                </a:srgbClr>
              </a:solidFill>
            </a:endParaRPr>
          </a:p>
        </p:txBody>
      </p:sp>
      <p:graphicFrame>
        <p:nvGraphicFramePr>
          <p:cNvPr id="4" name="Diagram 3"/>
          <p:cNvGraphicFramePr/>
          <p:nvPr>
            <p:extLst>
              <p:ext uri="{D42A27DB-BD31-4B8C-83A1-F6EECF244321}">
                <p14:modId xmlns:p14="http://schemas.microsoft.com/office/powerpoint/2010/main" val="229755645"/>
              </p:ext>
            </p:extLst>
          </p:nvPr>
        </p:nvGraphicFramePr>
        <p:xfrm>
          <a:off x="736331" y="1202723"/>
          <a:ext cx="6883669" cy="50456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39879" y="6632161"/>
            <a:ext cx="8726680" cy="215444"/>
          </a:xfrm>
          <a:prstGeom prst="rect">
            <a:avLst/>
          </a:prstGeom>
          <a:noFill/>
        </p:spPr>
        <p:txBody>
          <a:bodyPr wrap="square" rtlCol="0">
            <a:spAutoFit/>
          </a:bodyPr>
          <a:lstStyle/>
          <a:p>
            <a:r>
              <a:rPr lang="en-GB" sz="800" dirty="0">
                <a:solidFill>
                  <a:schemeClr val="bg2">
                    <a:lumMod val="50000"/>
                  </a:schemeClr>
                </a:solidFill>
              </a:rPr>
              <a:t>Nancy Hoffman and Robert Schwartz, “Gold Standard: The Swiss Vocational Education and Training System” (Washington, DC: National </a:t>
            </a:r>
            <a:r>
              <a:rPr lang="en-GB" sz="800" dirty="0" err="1">
                <a:solidFill>
                  <a:schemeClr val="bg2">
                    <a:lumMod val="50000"/>
                  </a:schemeClr>
                </a:solidFill>
              </a:rPr>
              <a:t>Center</a:t>
            </a:r>
            <a:r>
              <a:rPr lang="en-GB" sz="800" dirty="0">
                <a:solidFill>
                  <a:schemeClr val="bg2">
                    <a:lumMod val="50000"/>
                  </a:schemeClr>
                </a:solidFill>
              </a:rPr>
              <a:t> on Education and the Economy, 2015).</a:t>
            </a:r>
          </a:p>
        </p:txBody>
      </p:sp>
    </p:spTree>
    <p:custDataLst>
      <p:tags r:id="rId1"/>
    </p:custDataLst>
    <p:extLst>
      <p:ext uri="{BB962C8B-B14F-4D97-AF65-F5344CB8AC3E}">
        <p14:creationId xmlns:p14="http://schemas.microsoft.com/office/powerpoint/2010/main" val="3099044556"/>
      </p:ext>
    </p:extLst>
  </p:cSld>
  <p:clrMapOvr>
    <a:masterClrMapping/>
  </p:clrMapOvr>
  <mc:AlternateContent xmlns:mc="http://schemas.openxmlformats.org/markup-compatibility/2006" xmlns:p14="http://schemas.microsoft.com/office/powerpoint/2010/main">
    <mc:Choice Requires="p14">
      <p:transition spd="slow" p14:dur="2000" advTm="29628"/>
    </mc:Choice>
    <mc:Fallback xmlns="">
      <p:transition spd="slow" advTm="296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065D33D3-7F9D-4A20-B9AC-7ADCF00DC06C}"/>
                                            </p:graphicEl>
                                          </p:spTgt>
                                        </p:tgtEl>
                                        <p:attrNameLst>
                                          <p:attrName>style.visibility</p:attrName>
                                        </p:attrNameLst>
                                      </p:cBhvr>
                                      <p:to>
                                        <p:strVal val="visible"/>
                                      </p:to>
                                    </p:set>
                                    <p:animEffect transition="in" filter="fade">
                                      <p:cBhvr>
                                        <p:cTn id="7" dur="1000"/>
                                        <p:tgtEl>
                                          <p:spTgt spid="4">
                                            <p:graphicEl>
                                              <a:dgm id="{065D33D3-7F9D-4A20-B9AC-7ADCF00DC06C}"/>
                                            </p:graphicEl>
                                          </p:spTgt>
                                        </p:tgtEl>
                                      </p:cBhvr>
                                    </p:animEffect>
                                    <p:anim calcmode="lin" valueType="num">
                                      <p:cBhvr>
                                        <p:cTn id="8" dur="1000" fill="hold"/>
                                        <p:tgtEl>
                                          <p:spTgt spid="4">
                                            <p:graphicEl>
                                              <a:dgm id="{065D33D3-7F9D-4A20-B9AC-7ADCF00DC06C}"/>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065D33D3-7F9D-4A20-B9AC-7ADCF00DC06C}"/>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59151F00-1E14-4D9F-B609-3BF43ADC7089}"/>
                                            </p:graphicEl>
                                          </p:spTgt>
                                        </p:tgtEl>
                                        <p:attrNameLst>
                                          <p:attrName>style.visibility</p:attrName>
                                        </p:attrNameLst>
                                      </p:cBhvr>
                                      <p:to>
                                        <p:strVal val="visible"/>
                                      </p:to>
                                    </p:set>
                                    <p:animEffect transition="in" filter="fade">
                                      <p:cBhvr>
                                        <p:cTn id="14" dur="1000"/>
                                        <p:tgtEl>
                                          <p:spTgt spid="4">
                                            <p:graphicEl>
                                              <a:dgm id="{59151F00-1E14-4D9F-B609-3BF43ADC7089}"/>
                                            </p:graphicEl>
                                          </p:spTgt>
                                        </p:tgtEl>
                                      </p:cBhvr>
                                    </p:animEffect>
                                    <p:anim calcmode="lin" valueType="num">
                                      <p:cBhvr>
                                        <p:cTn id="15" dur="1000" fill="hold"/>
                                        <p:tgtEl>
                                          <p:spTgt spid="4">
                                            <p:graphicEl>
                                              <a:dgm id="{59151F00-1E14-4D9F-B609-3BF43ADC7089}"/>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59151F00-1E14-4D9F-B609-3BF43ADC7089}"/>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graphicEl>
                                              <a:dgm id="{31B7FED2-7BD1-4EA9-BABC-22C2B3AA6BAB}"/>
                                            </p:graphicEl>
                                          </p:spTgt>
                                        </p:tgtEl>
                                        <p:attrNameLst>
                                          <p:attrName>style.visibility</p:attrName>
                                        </p:attrNameLst>
                                      </p:cBhvr>
                                      <p:to>
                                        <p:strVal val="visible"/>
                                      </p:to>
                                    </p:set>
                                    <p:animEffect transition="in" filter="fade">
                                      <p:cBhvr>
                                        <p:cTn id="19" dur="1000"/>
                                        <p:tgtEl>
                                          <p:spTgt spid="4">
                                            <p:graphicEl>
                                              <a:dgm id="{31B7FED2-7BD1-4EA9-BABC-22C2B3AA6BAB}"/>
                                            </p:graphicEl>
                                          </p:spTgt>
                                        </p:tgtEl>
                                      </p:cBhvr>
                                    </p:animEffect>
                                    <p:anim calcmode="lin" valueType="num">
                                      <p:cBhvr>
                                        <p:cTn id="20" dur="1000" fill="hold"/>
                                        <p:tgtEl>
                                          <p:spTgt spid="4">
                                            <p:graphicEl>
                                              <a:dgm id="{31B7FED2-7BD1-4EA9-BABC-22C2B3AA6BAB}"/>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31B7FED2-7BD1-4EA9-BABC-22C2B3AA6BAB}"/>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graphicEl>
                                              <a:dgm id="{F4CCE7C3-4A13-4FA6-8E2E-6AA66B2AD841}"/>
                                            </p:graphicEl>
                                          </p:spTgt>
                                        </p:tgtEl>
                                        <p:attrNameLst>
                                          <p:attrName>style.visibility</p:attrName>
                                        </p:attrNameLst>
                                      </p:cBhvr>
                                      <p:to>
                                        <p:strVal val="visible"/>
                                      </p:to>
                                    </p:set>
                                    <p:animEffect transition="in" filter="fade">
                                      <p:cBhvr>
                                        <p:cTn id="26" dur="1000"/>
                                        <p:tgtEl>
                                          <p:spTgt spid="4">
                                            <p:graphicEl>
                                              <a:dgm id="{F4CCE7C3-4A13-4FA6-8E2E-6AA66B2AD841}"/>
                                            </p:graphicEl>
                                          </p:spTgt>
                                        </p:tgtEl>
                                      </p:cBhvr>
                                    </p:animEffect>
                                    <p:anim calcmode="lin" valueType="num">
                                      <p:cBhvr>
                                        <p:cTn id="27" dur="1000" fill="hold"/>
                                        <p:tgtEl>
                                          <p:spTgt spid="4">
                                            <p:graphicEl>
                                              <a:dgm id="{F4CCE7C3-4A13-4FA6-8E2E-6AA66B2AD841}"/>
                                            </p:graphicEl>
                                          </p:spTgt>
                                        </p:tgtEl>
                                        <p:attrNameLst>
                                          <p:attrName>ppt_x</p:attrName>
                                        </p:attrNameLst>
                                      </p:cBhvr>
                                      <p:tavLst>
                                        <p:tav tm="0">
                                          <p:val>
                                            <p:strVal val="#ppt_x"/>
                                          </p:val>
                                        </p:tav>
                                        <p:tav tm="100000">
                                          <p:val>
                                            <p:strVal val="#ppt_x"/>
                                          </p:val>
                                        </p:tav>
                                      </p:tavLst>
                                    </p:anim>
                                    <p:anim calcmode="lin" valueType="num">
                                      <p:cBhvr>
                                        <p:cTn id="28" dur="1000" fill="hold"/>
                                        <p:tgtEl>
                                          <p:spTgt spid="4">
                                            <p:graphicEl>
                                              <a:dgm id="{F4CCE7C3-4A13-4FA6-8E2E-6AA66B2AD841}"/>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graphicEl>
                                              <a:dgm id="{0D28DF28-A699-49E0-A0A3-8287DFE9371D}"/>
                                            </p:graphicEl>
                                          </p:spTgt>
                                        </p:tgtEl>
                                        <p:attrNameLst>
                                          <p:attrName>style.visibility</p:attrName>
                                        </p:attrNameLst>
                                      </p:cBhvr>
                                      <p:to>
                                        <p:strVal val="visible"/>
                                      </p:to>
                                    </p:set>
                                    <p:animEffect transition="in" filter="fade">
                                      <p:cBhvr>
                                        <p:cTn id="31" dur="1000"/>
                                        <p:tgtEl>
                                          <p:spTgt spid="4">
                                            <p:graphicEl>
                                              <a:dgm id="{0D28DF28-A699-49E0-A0A3-8287DFE9371D}"/>
                                            </p:graphicEl>
                                          </p:spTgt>
                                        </p:tgtEl>
                                      </p:cBhvr>
                                    </p:animEffect>
                                    <p:anim calcmode="lin" valueType="num">
                                      <p:cBhvr>
                                        <p:cTn id="32" dur="1000" fill="hold"/>
                                        <p:tgtEl>
                                          <p:spTgt spid="4">
                                            <p:graphicEl>
                                              <a:dgm id="{0D28DF28-A699-49E0-A0A3-8287DFE9371D}"/>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0D28DF28-A699-49E0-A0A3-8287DFE9371D}"/>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graphicEl>
                                              <a:dgm id="{2D94C683-B001-47FC-A8A0-BFC96E16486F}"/>
                                            </p:graphicEl>
                                          </p:spTgt>
                                        </p:tgtEl>
                                        <p:attrNameLst>
                                          <p:attrName>style.visibility</p:attrName>
                                        </p:attrNameLst>
                                      </p:cBhvr>
                                      <p:to>
                                        <p:strVal val="visible"/>
                                      </p:to>
                                    </p:set>
                                    <p:animEffect transition="in" filter="fade">
                                      <p:cBhvr>
                                        <p:cTn id="38" dur="1000"/>
                                        <p:tgtEl>
                                          <p:spTgt spid="4">
                                            <p:graphicEl>
                                              <a:dgm id="{2D94C683-B001-47FC-A8A0-BFC96E16486F}"/>
                                            </p:graphicEl>
                                          </p:spTgt>
                                        </p:tgtEl>
                                      </p:cBhvr>
                                    </p:animEffect>
                                    <p:anim calcmode="lin" valueType="num">
                                      <p:cBhvr>
                                        <p:cTn id="39" dur="1000" fill="hold"/>
                                        <p:tgtEl>
                                          <p:spTgt spid="4">
                                            <p:graphicEl>
                                              <a:dgm id="{2D94C683-B001-47FC-A8A0-BFC96E16486F}"/>
                                            </p:graphicEl>
                                          </p:spTgt>
                                        </p:tgtEl>
                                        <p:attrNameLst>
                                          <p:attrName>ppt_x</p:attrName>
                                        </p:attrNameLst>
                                      </p:cBhvr>
                                      <p:tavLst>
                                        <p:tav tm="0">
                                          <p:val>
                                            <p:strVal val="#ppt_x"/>
                                          </p:val>
                                        </p:tav>
                                        <p:tav tm="100000">
                                          <p:val>
                                            <p:strVal val="#ppt_x"/>
                                          </p:val>
                                        </p:tav>
                                      </p:tavLst>
                                    </p:anim>
                                    <p:anim calcmode="lin" valueType="num">
                                      <p:cBhvr>
                                        <p:cTn id="40" dur="1000" fill="hold"/>
                                        <p:tgtEl>
                                          <p:spTgt spid="4">
                                            <p:graphicEl>
                                              <a:dgm id="{2D94C683-B001-47FC-A8A0-BFC96E16486F}"/>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
                                            <p:graphicEl>
                                              <a:dgm id="{A2D5BA40-80FF-4BB7-9465-AE7E85A26A09}"/>
                                            </p:graphicEl>
                                          </p:spTgt>
                                        </p:tgtEl>
                                        <p:attrNameLst>
                                          <p:attrName>style.visibility</p:attrName>
                                        </p:attrNameLst>
                                      </p:cBhvr>
                                      <p:to>
                                        <p:strVal val="visible"/>
                                      </p:to>
                                    </p:set>
                                    <p:animEffect transition="in" filter="fade">
                                      <p:cBhvr>
                                        <p:cTn id="43" dur="1000"/>
                                        <p:tgtEl>
                                          <p:spTgt spid="4">
                                            <p:graphicEl>
                                              <a:dgm id="{A2D5BA40-80FF-4BB7-9465-AE7E85A26A09}"/>
                                            </p:graphicEl>
                                          </p:spTgt>
                                        </p:tgtEl>
                                      </p:cBhvr>
                                    </p:animEffect>
                                    <p:anim calcmode="lin" valueType="num">
                                      <p:cBhvr>
                                        <p:cTn id="44" dur="1000" fill="hold"/>
                                        <p:tgtEl>
                                          <p:spTgt spid="4">
                                            <p:graphicEl>
                                              <a:dgm id="{A2D5BA40-80FF-4BB7-9465-AE7E85A26A09}"/>
                                            </p:graphicEl>
                                          </p:spTgt>
                                        </p:tgtEl>
                                        <p:attrNameLst>
                                          <p:attrName>ppt_x</p:attrName>
                                        </p:attrNameLst>
                                      </p:cBhvr>
                                      <p:tavLst>
                                        <p:tav tm="0">
                                          <p:val>
                                            <p:strVal val="#ppt_x"/>
                                          </p:val>
                                        </p:tav>
                                        <p:tav tm="100000">
                                          <p:val>
                                            <p:strVal val="#ppt_x"/>
                                          </p:val>
                                        </p:tav>
                                      </p:tavLst>
                                    </p:anim>
                                    <p:anim calcmode="lin" valueType="num">
                                      <p:cBhvr>
                                        <p:cTn id="45" dur="1000" fill="hold"/>
                                        <p:tgtEl>
                                          <p:spTgt spid="4">
                                            <p:graphicEl>
                                              <a:dgm id="{A2D5BA40-80FF-4BB7-9465-AE7E85A26A09}"/>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4">
                                            <p:graphicEl>
                                              <a:dgm id="{C4329CED-39CC-41F6-A2D3-8D759B61E302}"/>
                                            </p:graphicEl>
                                          </p:spTgt>
                                        </p:tgtEl>
                                        <p:attrNameLst>
                                          <p:attrName>style.visibility</p:attrName>
                                        </p:attrNameLst>
                                      </p:cBhvr>
                                      <p:to>
                                        <p:strVal val="visible"/>
                                      </p:to>
                                    </p:set>
                                    <p:animEffect transition="in" filter="fade">
                                      <p:cBhvr>
                                        <p:cTn id="50" dur="1000"/>
                                        <p:tgtEl>
                                          <p:spTgt spid="4">
                                            <p:graphicEl>
                                              <a:dgm id="{C4329CED-39CC-41F6-A2D3-8D759B61E302}"/>
                                            </p:graphicEl>
                                          </p:spTgt>
                                        </p:tgtEl>
                                      </p:cBhvr>
                                    </p:animEffect>
                                    <p:anim calcmode="lin" valueType="num">
                                      <p:cBhvr>
                                        <p:cTn id="51" dur="1000" fill="hold"/>
                                        <p:tgtEl>
                                          <p:spTgt spid="4">
                                            <p:graphicEl>
                                              <a:dgm id="{C4329CED-39CC-41F6-A2D3-8D759B61E302}"/>
                                            </p:graphicEl>
                                          </p:spTgt>
                                        </p:tgtEl>
                                        <p:attrNameLst>
                                          <p:attrName>ppt_x</p:attrName>
                                        </p:attrNameLst>
                                      </p:cBhvr>
                                      <p:tavLst>
                                        <p:tav tm="0">
                                          <p:val>
                                            <p:strVal val="#ppt_x"/>
                                          </p:val>
                                        </p:tav>
                                        <p:tav tm="100000">
                                          <p:val>
                                            <p:strVal val="#ppt_x"/>
                                          </p:val>
                                        </p:tav>
                                      </p:tavLst>
                                    </p:anim>
                                    <p:anim calcmode="lin" valueType="num">
                                      <p:cBhvr>
                                        <p:cTn id="52" dur="1000" fill="hold"/>
                                        <p:tgtEl>
                                          <p:spTgt spid="4">
                                            <p:graphicEl>
                                              <a:dgm id="{C4329CED-39CC-41F6-A2D3-8D759B61E302}"/>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4">
                                            <p:graphicEl>
                                              <a:dgm id="{4DE020E6-00FD-4044-B385-91D875ED82EC}"/>
                                            </p:graphicEl>
                                          </p:spTgt>
                                        </p:tgtEl>
                                        <p:attrNameLst>
                                          <p:attrName>style.visibility</p:attrName>
                                        </p:attrNameLst>
                                      </p:cBhvr>
                                      <p:to>
                                        <p:strVal val="visible"/>
                                      </p:to>
                                    </p:set>
                                    <p:animEffect transition="in" filter="fade">
                                      <p:cBhvr>
                                        <p:cTn id="55" dur="1000"/>
                                        <p:tgtEl>
                                          <p:spTgt spid="4">
                                            <p:graphicEl>
                                              <a:dgm id="{4DE020E6-00FD-4044-B385-91D875ED82EC}"/>
                                            </p:graphicEl>
                                          </p:spTgt>
                                        </p:tgtEl>
                                      </p:cBhvr>
                                    </p:animEffect>
                                    <p:anim calcmode="lin" valueType="num">
                                      <p:cBhvr>
                                        <p:cTn id="56" dur="1000" fill="hold"/>
                                        <p:tgtEl>
                                          <p:spTgt spid="4">
                                            <p:graphicEl>
                                              <a:dgm id="{4DE020E6-00FD-4044-B385-91D875ED82EC}"/>
                                            </p:graphicEl>
                                          </p:spTgt>
                                        </p:tgtEl>
                                        <p:attrNameLst>
                                          <p:attrName>ppt_x</p:attrName>
                                        </p:attrNameLst>
                                      </p:cBhvr>
                                      <p:tavLst>
                                        <p:tav tm="0">
                                          <p:val>
                                            <p:strVal val="#ppt_x"/>
                                          </p:val>
                                        </p:tav>
                                        <p:tav tm="100000">
                                          <p:val>
                                            <p:strVal val="#ppt_x"/>
                                          </p:val>
                                        </p:tav>
                                      </p:tavLst>
                                    </p:anim>
                                    <p:anim calcmode="lin" valueType="num">
                                      <p:cBhvr>
                                        <p:cTn id="57" dur="1000" fill="hold"/>
                                        <p:tgtEl>
                                          <p:spTgt spid="4">
                                            <p:graphicEl>
                                              <a:dgm id="{4DE020E6-00FD-4044-B385-91D875ED82EC}"/>
                                            </p:graphic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4">
                                            <p:graphicEl>
                                              <a:dgm id="{9E88142D-CDF5-447B-B9CA-2A326210C59A}"/>
                                            </p:graphicEl>
                                          </p:spTgt>
                                        </p:tgtEl>
                                        <p:attrNameLst>
                                          <p:attrName>style.visibility</p:attrName>
                                        </p:attrNameLst>
                                      </p:cBhvr>
                                      <p:to>
                                        <p:strVal val="visible"/>
                                      </p:to>
                                    </p:set>
                                    <p:animEffect transition="in" filter="fade">
                                      <p:cBhvr>
                                        <p:cTn id="60" dur="1000"/>
                                        <p:tgtEl>
                                          <p:spTgt spid="4">
                                            <p:graphicEl>
                                              <a:dgm id="{9E88142D-CDF5-447B-B9CA-2A326210C59A}"/>
                                            </p:graphicEl>
                                          </p:spTgt>
                                        </p:tgtEl>
                                      </p:cBhvr>
                                    </p:animEffect>
                                    <p:anim calcmode="lin" valueType="num">
                                      <p:cBhvr>
                                        <p:cTn id="61" dur="1000" fill="hold"/>
                                        <p:tgtEl>
                                          <p:spTgt spid="4">
                                            <p:graphicEl>
                                              <a:dgm id="{9E88142D-CDF5-447B-B9CA-2A326210C59A}"/>
                                            </p:graphicEl>
                                          </p:spTgt>
                                        </p:tgtEl>
                                        <p:attrNameLst>
                                          <p:attrName>ppt_x</p:attrName>
                                        </p:attrNameLst>
                                      </p:cBhvr>
                                      <p:tavLst>
                                        <p:tav tm="0">
                                          <p:val>
                                            <p:strVal val="#ppt_x"/>
                                          </p:val>
                                        </p:tav>
                                        <p:tav tm="100000">
                                          <p:val>
                                            <p:strVal val="#ppt_x"/>
                                          </p:val>
                                        </p:tav>
                                      </p:tavLst>
                                    </p:anim>
                                    <p:anim calcmode="lin" valueType="num">
                                      <p:cBhvr>
                                        <p:cTn id="62" dur="1000" fill="hold"/>
                                        <p:tgtEl>
                                          <p:spTgt spid="4">
                                            <p:graphicEl>
                                              <a:dgm id="{9E88142D-CDF5-447B-B9CA-2A326210C59A}"/>
                                            </p:graphic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ppt_x"/>
                                          </p:val>
                                        </p:tav>
                                        <p:tav tm="100000">
                                          <p:val>
                                            <p:strVal val="#ppt_x"/>
                                          </p:val>
                                        </p:tav>
                                      </p:tavLst>
                                    </p:anim>
                                    <p:anim calcmode="lin" valueType="num">
                                      <p:cBhvr additive="base">
                                        <p:cTn id="6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rPr>
              <a:t>Bilingual Course: School for Librarians </a:t>
            </a:r>
            <a:endParaRPr lang="en-GB" dirty="0">
              <a:solidFill>
                <a:schemeClr val="tx2"/>
              </a:solidFill>
            </a:endParaRPr>
          </a:p>
        </p:txBody>
      </p:sp>
      <p:sp>
        <p:nvSpPr>
          <p:cNvPr id="4" name="Slide Number Placeholder 3"/>
          <p:cNvSpPr>
            <a:spLocks noGrp="1"/>
          </p:cNvSpPr>
          <p:nvPr>
            <p:ph type="sldNum" sz="quarter" idx="12"/>
          </p:nvPr>
        </p:nvSpPr>
        <p:spPr/>
        <p:txBody>
          <a:bodyPr/>
          <a:lstStyle/>
          <a:p>
            <a:fld id="{6951B36F-1B9E-4FF7-AA5F-EC289388201B}" type="slidenum">
              <a:rPr lang="en-GB" smtClean="0">
                <a:solidFill>
                  <a:srgbClr val="021E42">
                    <a:tint val="75000"/>
                  </a:srgbClr>
                </a:solidFill>
              </a:rPr>
              <a:pPr/>
              <a:t>9</a:t>
            </a:fld>
            <a:endParaRPr lang="en-GB">
              <a:solidFill>
                <a:srgbClr val="021E42">
                  <a:tint val="75000"/>
                </a:srgbClr>
              </a:solidFill>
            </a:endParaRPr>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48923" y="1782763"/>
            <a:ext cx="8046154" cy="4525962"/>
          </a:xfrm>
          <a:prstGeom prst="rect">
            <a:avLst/>
          </a:prstGeom>
          <a:ln/>
          <a:extLst/>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1027242997"/>
      </p:ext>
    </p:extLst>
  </p:cSld>
  <p:clrMapOvr>
    <a:masterClrMapping/>
  </p:clrMapOvr>
  <mc:AlternateContent xmlns:mc="http://schemas.openxmlformats.org/markup-compatibility/2006" xmlns:p14="http://schemas.microsoft.com/office/powerpoint/2010/main">
    <mc:Choice Requires="p14">
      <p:transition spd="slow" p14:dur="2000" advTm="24532"/>
    </mc:Choice>
    <mc:Fallback xmlns="">
      <p:transition spd="slow" advTm="24532"/>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1|0.5|0.2|0.2"/>
</p:tagLst>
</file>

<file path=ppt/tags/tag2.xml><?xml version="1.0" encoding="utf-8"?>
<p:tagLst xmlns:a="http://schemas.openxmlformats.org/drawingml/2006/main" xmlns:r="http://schemas.openxmlformats.org/officeDocument/2006/relationships" xmlns:p="http://schemas.openxmlformats.org/presentationml/2006/main">
  <p:tag name="TIMING" val="|7.8|12|1.9|2"/>
</p:tagLst>
</file>

<file path=ppt/tags/tag3.xml><?xml version="1.0" encoding="utf-8"?>
<p:tagLst xmlns:a="http://schemas.openxmlformats.org/drawingml/2006/main" xmlns:r="http://schemas.openxmlformats.org/officeDocument/2006/relationships" xmlns:p="http://schemas.openxmlformats.org/presentationml/2006/main">
  <p:tag name="TIMING" val="|7.2|44.3|25.5|8.7"/>
</p:tagLst>
</file>

<file path=ppt/tags/tag4.xml><?xml version="1.0" encoding="utf-8"?>
<p:tagLst xmlns:a="http://schemas.openxmlformats.org/drawingml/2006/main" xmlns:r="http://schemas.openxmlformats.org/officeDocument/2006/relationships" xmlns:p="http://schemas.openxmlformats.org/presentationml/2006/main">
  <p:tag name="TIMING" val="|1|4.3|3.6"/>
</p:tagLst>
</file>

<file path=ppt/tags/tag5.xml><?xml version="1.0" encoding="utf-8"?>
<p:tagLst xmlns:a="http://schemas.openxmlformats.org/drawingml/2006/main" xmlns:r="http://schemas.openxmlformats.org/officeDocument/2006/relationships" xmlns:p="http://schemas.openxmlformats.org/presentationml/2006/main">
  <p:tag name="TIMING" val="|6.8|4.4|5.4|2.9|5.1"/>
</p:tagLst>
</file>

<file path=ppt/theme/theme1.xml><?xml version="1.0" encoding="utf-8"?>
<a:theme xmlns:a="http://schemas.openxmlformats.org/drawingml/2006/main" name="1_Office Theme">
  <a:themeElements>
    <a:clrScheme name="SBS">
      <a:dk1>
        <a:srgbClr val="021E42"/>
      </a:dk1>
      <a:lt1>
        <a:srgbClr val="FFFFFF"/>
      </a:lt1>
      <a:dk2>
        <a:srgbClr val="007E7A"/>
      </a:dk2>
      <a:lt2>
        <a:srgbClr val="FFFFFF"/>
      </a:lt2>
      <a:accent1>
        <a:srgbClr val="021E42"/>
      </a:accent1>
      <a:accent2>
        <a:srgbClr val="007E7A"/>
      </a:accent2>
      <a:accent3>
        <a:srgbClr val="00AAA6"/>
      </a:accent3>
      <a:accent4>
        <a:srgbClr val="00A94F"/>
      </a:accent4>
      <a:accent5>
        <a:srgbClr val="8CC63F"/>
      </a:accent5>
      <a:accent6>
        <a:srgbClr val="000000"/>
      </a:accent6>
      <a:hlink>
        <a:srgbClr val="548DD4"/>
      </a:hlink>
      <a:folHlink>
        <a:srgbClr val="95B3D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1538</Words>
  <Application>Microsoft Office PowerPoint</Application>
  <PresentationFormat>Bildschirmpräsentation (4:3)</PresentationFormat>
  <Paragraphs>187</Paragraphs>
  <Slides>10</Slides>
  <Notes>10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10</vt:i4>
      </vt:variant>
    </vt:vector>
  </HeadingPairs>
  <TitlesOfParts>
    <vt:vector size="13" baseType="lpstr">
      <vt:lpstr>Arial</vt:lpstr>
      <vt:lpstr>Calibri</vt:lpstr>
      <vt:lpstr>1_Office Theme</vt:lpstr>
      <vt:lpstr>How the Swiss roll  </vt:lpstr>
      <vt:lpstr>What is the Swiss Intern Programme?</vt:lpstr>
      <vt:lpstr>PowerPoint-Präsentation</vt:lpstr>
      <vt:lpstr>Town and Gown - Zurich Central Library</vt:lpstr>
      <vt:lpstr>Polish Museum &amp; Library - Rapperswil</vt:lpstr>
      <vt:lpstr>So how do the Swiss roll?</vt:lpstr>
      <vt:lpstr>PowerPoint-Präsentation</vt:lpstr>
      <vt:lpstr>VET – Swiss Educational System</vt:lpstr>
      <vt:lpstr>Bilingual Course: School for Librarians </vt:lpstr>
      <vt:lpstr>Interested? Check: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jola</dc:creator>
  <cp:lastModifiedBy>Britta</cp:lastModifiedBy>
  <cp:revision>154</cp:revision>
  <cp:lastPrinted>2017-07-24T12:12:17Z</cp:lastPrinted>
  <dcterms:created xsi:type="dcterms:W3CDTF">2017-07-11T17:10:37Z</dcterms:created>
  <dcterms:modified xsi:type="dcterms:W3CDTF">2017-11-05T15:48:39Z</dcterms:modified>
</cp:coreProperties>
</file>